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9" r:id="rId32"/>
    <p:sldId id="287" r:id="rId33"/>
    <p:sldId id="288" r:id="rId3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6B1210D-8AFE-4E2F-BE76-1D503422A526}" type="datetimeFigureOut">
              <a:rPr lang="pt-BR" smtClean="0"/>
              <a:t>06/08/2013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F09057-9011-460A-88BC-DAD880082FA9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Gerência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Versionamento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Versionamento</a:t>
            </a:r>
            <a:r>
              <a:rPr lang="pt-BR" dirty="0" smtClean="0"/>
              <a:t> é a disciplina através da qual são </a:t>
            </a:r>
            <a:r>
              <a:rPr lang="pt-BR" dirty="0" smtClean="0"/>
              <a:t>preservadas as </a:t>
            </a:r>
            <a:r>
              <a:rPr lang="pt-BR" dirty="0" smtClean="0"/>
              <a:t>versões de um artefato, de modo sistemático e seguro, </a:t>
            </a:r>
            <a:r>
              <a:rPr lang="pt-BR" dirty="0" smtClean="0"/>
              <a:t>não limitado </a:t>
            </a:r>
            <a:r>
              <a:rPr lang="pt-BR" dirty="0" smtClean="0"/>
              <a:t>em número de versões.</a:t>
            </a:r>
          </a:p>
          <a:p>
            <a:r>
              <a:rPr lang="pt-BR" dirty="0" smtClean="0"/>
              <a:t> A cada alteração consolidada no repositório uma nova </a:t>
            </a:r>
            <a:r>
              <a:rPr lang="pt-BR" dirty="0" smtClean="0"/>
              <a:t>versão do </a:t>
            </a:r>
            <a:r>
              <a:rPr lang="pt-BR" dirty="0" smtClean="0"/>
              <a:t>item deve ser gerada.</a:t>
            </a:r>
          </a:p>
          <a:p>
            <a:r>
              <a:rPr lang="pt-BR" dirty="0" smtClean="0"/>
              <a:t> Todas as versões devem ser armazenadas e identificadas.</a:t>
            </a:r>
          </a:p>
          <a:p>
            <a:r>
              <a:rPr lang="pt-BR" dirty="0" smtClean="0"/>
              <a:t> Revisões = versões individuais de cada item.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Versionamento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Versão:</a:t>
            </a:r>
          </a:p>
          <a:p>
            <a:pPr lvl="1"/>
            <a:r>
              <a:rPr lang="pt-BR" sz="2800" dirty="0" smtClean="0"/>
              <a:t>Estado definido de um objeto num dado momento.</a:t>
            </a:r>
          </a:p>
          <a:p>
            <a:pPr lvl="1"/>
            <a:r>
              <a:rPr lang="pt-BR" sz="2800" dirty="0" smtClean="0"/>
              <a:t>“Fotografia” do objeto.</a:t>
            </a:r>
            <a:endParaRPr lang="pt-BR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Versionamento</a:t>
            </a:r>
            <a:endParaRPr lang="pt-BR" dirty="0"/>
          </a:p>
        </p:txBody>
      </p:sp>
      <p:sp>
        <p:nvSpPr>
          <p:cNvPr id="2050" name="AutoShape 2" descr="data:image/jpeg;base64,/9j/4AAQSkZJRgABAQAAAQABAAD/2wCEAAkGBhQRERUUExMWFRUUFxcYGBgYGBkcHhwaFyAYHhYbHxoYICYeGh4mGh8XHzEhIycpLCwsIB4xNTAqNyYrLSkBCQoKDgwOGg8PGjQkHyIsLjU1LCwyLTQsLDQyKjEsLCkzLCwpLDQsLCwtKSksLCksLC0sLCosKSwtLywsLCktLP/AABEIAIcA8AMBIgACEQEDEQH/xAAbAAACAwEBAQAAAAAAAAAAAAAABQMEBgcCAf/EAE0QAAIBAwIEAgMJCwkIAwEAAAECAwAEERIhBQYTMSJBUWHTFBUWIzJTVHGUBzM0NXOBkZKxs9IXJFJVcpOVodFCQ2J0orLC4mODwwj/xAAbAQEAAgMBAQAAAAAAAAAAAAAABAUBAgMGB//EADYRAAIBAwEFAwoFBQAAAAAAAAABAgMEESEFEjFBURNhcRUyU4GRobHR0uEiI5Lw8RQzUoLB/9oADAMBAAIRAxEAPwDr9nzFBLJ00ky2XUAqw1GMkOFLAB9JBzpJximVY2XlO4ki6DPHGqSXMiSIzs5Mxm0ZGldAAk3wzE4wCO9fRyg+M9K3K9Yye5cnogGMR7Hp99QL/e8ZY+fioDY0Vi+L8nzzCVFMQRzdMpJbOq4heMAgLgBWbvk5HkOxupyaqTGSJY4/jw6lRgrGYtEijbbVJlyOxO53oDT1GtwpcoGGpQrFfMBiwU49BKt+g1jeG8iFI1R1jOJLdnJdmEoh15YoUAVmLZOSxPYsdIryORZAWOIG1RqgJz4VimmkWL5BPTeN1iYAjAXs42oDbmsNwzlG4hjgAZyy21rG2qXOlo5IWkVcY8OlW+vtXjifBDbJBIVi1JMxRF8YXqyIwhhiaPDEhcBsxaTk7DNaAcTvjuLKMeprkA/nCxMM/UTQCZOX7gyo5VyI53ZWeUlxrSQayA+hlVimAACRkFfT74TwC51RdQyKiOGZTcOxLLEys+QclWlKkJ22yQM4pt74330OH7UfY0e+N99Dh+1H2NAJ4OCXSxhXWRn6VuNQuGA0okQnixqGHZll8eD8r5Q8mDcMn9yxodZxKWaMTEP0izlY+rqBJUFM+LfTjJ87HvjffQ4ftR9jR74330OH7UfY0Ap5b5fuYZYuq0ulEUALIhjACYZGU+Jjry2oDfIORuKm4jwa7ZpwkjBBvDiTDN1XRpl32XSqFEJ+cbtXi+50uIXKPaxhhjtcE9+3+5qv/KFL9Fj+0N7GosryhFuMprK7yHK/toScZVEmu9E68vTaHJa5PxUSxgzjWGEkzSA6WEZ8BjGSc6RjORmoX4JfNnBMchQ4cTOUVekVEWhmbxdXDayGx31HGD8/lCl+ix/aG9jR/KFL9Fj+0N7Gsf11v6Re018o2npY+1E9nwa4VoCBOdMhJWWZCqqSmc9NwScA6fljcggZ2s8R4bM0k+lXYNLA5CuULxBNJRXyMESAtjI79/FS/wDlCl+ix/aG9jVmw5zuJn0JaxlsE73BHb/6a2jd0JNRjNNvvNoX1tOSjGom33ohk4NeNK7DWsbLgoJvlKHgKKp1FlcxiVS2Rudu+R4seBXaSwkBkRZSxHWz8W8krOr5J1nQUxgHzyxwKd++N99Dh+1H2NHvjffQ4ftR9jUkmCzj3ArmWZmj1Z1Fo5OqQqKYWQLozs3UOdQXIznO2mi04PcCRCyy9LU+mL3QS0RJj0s7a/jBs506mxnABzsz98b76HD9qPsaPfG++hw/aj7GgEXvBeyKocyLojVdrhhqdIJE1ZVs4MpVt++xPapLzl6706Q8xTqBiEmGs6olBIeQ4AE2ttOQN8jtinPvjffQ4ftR9jR74330OH7UfY0Amv8Ali4dWyXk1SMxUzMNSq8DxgAMFU+B+2ME+WaZcI4bcLdF21hPjMkylgyto6KhMkKUAYFts+ltRIn98b76HD9qPsaPfG++hw/aj7GgFQ4Jdu6pIXEauNRE7DWvVkbPhOoDQUHkdsdhv5TgF2sWjVIwZLbX8cS+tTN1ipZgAcdDzwcHbNN/fG++hw/aj7Gj3xvvocP2o+xoCrd8Mu2tLZVci4VEjmPUxtIgSV8jZmU/GA43K+WTVObl65Ms3xk2GddJEwCdLqRHTgESKwjDDPnvudVNvfG++hw/aj7GhOYJY3Vbq36KyMEWRJBIgZtlVjpVkycAHTjJAyMigHtFFRXTYRiO4Un/ACoBBzRzWYI5hboJpYY2kfJISMKpYa2H+0QNkG5zk4G9SLHxDzmtP7ib21JeX+TY5LCIGe5AngUyASnDGZAZMggglixyTvv3qTn7muaxSGO0jWW4k6hCyaiOnAhaRjpIJPyQN9yaiSqybxE2wN+nxD560/uJvbUcP4hcrdLBOYXDxSSKY0dCDG0SkEO7Zz1PVjHnmrnBOLLdW8U6fJlRXHq1DJH1g5H5qzPF+dbK34mgluY0MVvOjgk5Vne1ZQdu5UE/mNKdSbnhhod8dP8AO7AeXWmP5xBLj9pp9XPuL/dF4c1zZst5CVjklLHV2BikUE7ekgfnqhxv7u9rbXiRrpntmjUmWE5ZHLMCCp2YYCnbBGfPtUs1OhcW4wluoLZZnOmONRl3b+iq+fpJOABuSBvSDhfE+IXHVINrCElaPQUlkI047uJEBO/koFL+BpBxO4ubuK5mKgxxRtFIyAJ043ZcYyDrY5HpAz2FF/cT8NubaOMpJBeXIR2lZ2m1sp1EEaUACoo8zmo06rziJlIfdPiHz1p/cTe2qrxG/vrdBK72zqHiVlWKVSQ7ohwxlIB8Wex7Vc5t5gFjZzXJXX0lyFzjJJAUZ8hkisTfc4zMlxbXywpJCtpc64i+jpNNFqyH3BX09jv2xvpCdSRnCGPOP4U39lf2UgklwVVVLyOcIi7sx9Q9A7knAA3JFeuaeebGS4ZkuomUhdw3qq99z7hUV57ouUnlz1BErRSFRpVI2xsP6TE47V5uVm613PfTUct8OOp4SGzJXe0KiqJqOW84468EzzwjlS7uFdjLBGUkePT05HxoOD4g6539Qq/8ALv6TB/cSe1qxf3M/Dbi1ij0SQXdyEdpS7Ta3DFiCNKAYUDsa2F5r6bdLT1MHRrzp1eWrTvj6qs3Z0Fwij1C2RZejXv+ZznjPK9zawmZ54XVWjBUROpId1XYmQgd89qZcmfhQ/stVK75kkueD3Ulz01aG56TGPUFxDNGC3jJPpNL+VeebGO4DPdRKNLblqiztlC6pOnHTOuPEpruxhRvaDoQws64z1Ou0VyriP8A/QdpFd9FImkgBAa4Vhj1lUxllHpyDscA11WvTnqgooooAooooAooooAooooApHzuP5hceqMkfWMEH8xANPKR87/i+5/JNQDyobz72/8AZb9hqavMseoEHzBH6aAT8q/gNr/y8P8A2LS/jP3P7W8uvdFypmxH01jcjQozqLAABtROdyTVa8SXh1qpkv4kihRUXNsSxCLgABZcs2kZ2HkTsBVYceuDv1pP8Ok9pUPsZ5yjbeRouWuXUsYBBEztGrOyhyDpDEnSCAPCCTjOT66p3nDon4lDqjRtVtck5RTkiS0xnI3pV7+3Pz0n+HSe1q5y9c9W8DSzM0iwyBENs0PgZ4TI2WZtWGWMeWNXn5bU6U4y3mY3kyfjfC4Rd2IEUeDLNnwLv8TL6qp8b+5RZ3l4tzOuVSNUEKgIhIZjqbTu3cDG3bzptx38MsPys37mWn1SjBm+XLRIp71I0VEWWIKqgAAdCHYAbCouZOSxeyxSNdXEXRYOixmIKHGoa/HGx1YJHfHqq1dcFmSWaWG5SNZSruHhD4KIqZDa1wNKg7+ves9DzRJJq6V2ZVViuqPh8jKSMdmEmCNxuNjUSVKbk2jOVzHnEOT47jqiaaaSOaBYWjLjR4SD1AABiTIznt6qQ8R5KitLeaTqSzyytaRtJOVY9NJYgqDSqjT6dt/Op/f25+ek/wAOk9rUF3xF5QqT3EgiMkOo+4ZE7SIVGsuQuX0jOD3pGlUT1G8itzfw6IXTARoNl7Kvo+qmf3NIwqXQAAHujsBj/dQ+ipuZeAzS3DOiZUhd8jyG/c0qs+E8RtOqYjGiO3UbqIrYIVVJ1dRcDCg7+uqKEakLupKUXh55N8+5HkrTtKG0atSpGW697Dw3z7kPuZOSxeyxSNdXEXRYOixmIKHGoa/HGx1YJHfHqq43L7GR5BdXALwiHAZMKR/vVUrgSevGPVWFt+dr+QExkSKGK6ktJCpI74PU3+upfhVxP+ifsUntKst99H+mXyPRf11PpL9MvkWuL8nLY2FwFuJ5llkjdllMZGt5oy7eBFOSe+dvVXzk7h0RuQDGh8Ld1X/SlvEOM31wginBWN3iBPuV031qUGsuQuX0jOPOrF3ZSW7AOCjEZGD5dvKqy9qzp1YVd14j3NfFHm9rXTVelXjF7seOU1z4aod8R+43w6e791NGwbIZo1YCNiMblcercAgGtxXJXvmUEmRgAMkljgAdz3qC14xJKuqNbl1yRqWOQgkd8GpdPa8qvmUm/D+CRS29Krns6DeOj+x2GiuSe7J/mrr+7krxJxKVMF0uEBIGpkcDLHAyT2ydq6vaNZLLoS/fqOr2xWSy7eX79R16iud8s3DG6jBZiMnuT6DXQJ51RSzsFVQSzMQAAO5JOwHrqXZXiuoOaWMPBYbOv1e03UUcYePd9ySis7bc928g1RrO65I1LBJg6Tg42qT4YRfNXP2eT/Sp2Cwyh9RSOLm+EuilJk1sEUvC6jU3yRkjAydqeUMhSPnf8X3P5JqeUj53/F9z+SagHleJpNKk+gE/or3UN597f+y37DQHNfcd5eW7yyxQvJdQMEbrsOkkyeFUQxaVG66jqLNjc4wA+4vzda2ZRLqdInddQBDnI7EjSp2znvVjlv8AA7b/AJeD92lY7n7gNxLfwyxR3LRrbSxM1s0Stly2FPVONJBGdu1deCIvnPU3lpdpKiyRsHRxlWU5BB8warwfjKL/AJW4/eWtL+ReHy2/D7eKdFSSNNJVew3JGcbZxuceeaoXvKhn4mp92XcXUgmbEUoULpe2GlcqcKc5I9IFYlwMw841HHfwyw/KzfuZas3HNFtHdLavMqTugdEbbUCSBpJ2JyDt3rGcW5DK3NmvvjxA65JRkzqSuIpDlTo2Jxg+omsxzj9xa6u79BHcSvCIl1T3Lh2B1PlFCgE4GDjYb965kk23H5bm6upYRHE9tblA0bysnUdlV/HpjfUgDLhNgTnOrYD3we5EDPHO8MUs8zyJF1lLEPp2AOktuD2FQ8ocG9yNdQGWSbpyRDqSnLH4mHz9A7AeQ8zSfn2RRd2TLbTO8M6SSSRW7v8AFhXGNaKckE/Jz666LREeWssG6ZsDJ2ApFxziMU1ozRSxyqJbcExurgHrw7ZUkZ9VLudppbq0urWCGbqNbrIrlCqsGZcxBj/vNOcr9YrL2/C2druWKCW0t5IbGHBj6LGUSwguqkd1GRqx3PnvRsxGPM7hWF429zdXUsYjie3t2QdN5WQO5VXy4Eb6wNQwpwudzq2xa/k6P9Z8S+0L7OoeWuG+55LuPqyzaZ18crBnOYoTuQBnHbtWseJ2qPCDg1yINUc8kMcs00kiRdVSxEhyAAcFjnPYU7llCgsxCqBkkkAADuSTsBWG59kUXdky20zvDOkkkkVu7/FhXGNaKckE/Jz660lxxlGaSN7eZkWASkmEsrq2MxhceKT0pjNbkdrmeOK38c1urRSJIvXthqR1cZE0WRlSRmoOe/v6fkx+1qyfLyFrG4tzHcW5e9DqxheLCS3EQQozLgMBvjyqxzdyWY5lHu6+fKA5eZSe7bfIG1U+2Enb/ieNUVm2Ixdo1J4WUfODcKmuJXk6UUsULhVR5WQFgFYsyiN9eMjAOAO+Ce2q4BcrFqglkhWd5ZZBCJVZwrsWG2zHuTnFLvucW3TgmTWz4nbxOcsfDH3O1LuY51Ti9pKttORCJxNJHbOwJkVBH41Xx43HfaptlThTt4KHRevvJFlThChCMOGE/HTj6zc3V2kSl5HVFHdnYKB9ZYgCs/zbexzWOuKRJEMsOGRlYH4xfNSRRzDx1RHcq1jNce52j0oYiyys2SpTY6gpHiODisja8NA4XceGWGSe5ikkHRaBUZ3TaFXHyVAxq9P5q7V/7cvB/A7VY/lyz0fwNJyt+FRfWf2GrfEJbm6upfiongt5dEcbysgZ1CsZHURvrIJ8IJCjGcE7jJ8v8oF7iNfdt4uSd1lAI2PY6a2nKlj0RcR9SSXRcyDXIdTt4YzliAMny7VT7EjFUZbrzr/xFXsNRhbS3JZ/F4ckfeX7hYh7nlkhWcvK/SEqswEjs422Y7E74ptdXaRKXkdUQd2dgqj62YgCsNzHOqcXtJVtpyIROJpI7Z2BMioI/Gq+PG477U943xZHS5ikt7krGY11JB1NRkBIeJWVhJoI3ODg42q9LloscQvo5kt3ikSRfdduNSMrD5XpUkVsq4vy5wN/cssZE0CTcRhMcpUQzFSw8enGEIIwPCPqrcfydH+s+JfaF9nWkjvTWEO7vmm1inW3kuIkmfGmNnAY5+Tt5Z8s9/KoOd/xfc/kmrkXMv3Bbua/Lx3AkhkIJmmfMq9s6gANZHljHl2rrnOa44dcDJOImGT3rU6D2o7hCUYDuQR+kVJXxmwMnsKAxfB7uWK3hjayutUcUaNhYiMoqqcHqbjINW/fWT6Fd/qxe1rK8z86JfW05ScxQ9KTpqNavM2ltJZ8YRc4wgOTtqwPCXsXK9qQCIRggYyXz/maOpg2ja72pd99ZPoV3+rF7WvvClkkvUlMEsSJBKhMgQZZ3gKgBXbOyN/lVP4K2vzK/pf+KvXBOHxwcQRYl0K9tOWALYJWS2Ckgk7gM36TWO0zobO17Nbw147+GWH5Wb9zLT6kPHfwyw/KzfuZafVk5mSm6sN1ct7mmkWV42VoxGRgRRoQdTqQdSny9Fe/fWT6Fd/qxe1qLmfnZYpjaxOElAUySsrMI1b5OlQDrcjcZ8I7nPySi5b4NbzidyDP/OJAJGd2LDC43z9efXntTfwZjb77yaL31k+hXf6sXtap8Wkmnj6S2lwpaSE5cRBQFljZiSJDsFU+Vffgta/Mr+l/4qo8a4FBDF1I49DrLb4YM+RmaIHz9BIrHaZ0N3abupsb3mCGFyjvhhjbBPft2rHnmqOK5uT05nWWRHVkVSMCONT8pgQdSnyo5x/Cm+pf2VlWvleUwiURBcdSTSWKg7gKoByxHmfCPX2qg8pXTuZUaUU8N9fa9TyL2leVruVtRgnhvrwT4t5Nf8O4vmLn9RP46Ph3F8xc/qJ/HSvlflmzljkbpLKBPKA7FmyoI0+Infb/ADzTj4G2f0aP/P8A1q27S46x9j+o9CrG6azvR9j+oo8R5sjmVUWKdT1YGyyKAAkiMxJDk/JB8qk5r4ik8qtGcgIB2I3y3p+uqnM/LNtDbNJHAqOrw4YZBGZEB8/QSKtcpQK9wAyhhpbYjP7ap9o1K1WULeTX4uaT6+LPP7YhcKdOzm44nzSemviyhy9zAtqJUeKZtUpcFFUjBVB5sDnIPlTX4dxfMXP6ifx0cycftxM1rEI4mTHWmMerRqGQqKFILkEHU3hX/iO1LeV+WbOWF2MSy/HTAOxZtQDHSdRO+2P86tKSuaUFDMdFjg/mXFtY3agob0cJY4Pl/shl8O4vmLn9RP46W8w8zLcw9JIZwxkiOWVAAFdWOSHPkPRTf4G2f0aP/P8A1qpxDli2i6TJAit14BkZ7NIoI79iMiszdxOLjmOvc/qO1XZ904Nb8eD5P6iPlf8ACovrP7DTeJpYJbkG1ncPO0itGIypVlQD5Tg5yD5VqIuGxKQVjQEdiFANWa02daStKbg3nLyRNmbPdnRdOTzl508EZX31k+hXf6sXtaPfWT6Fd/qxe1rVUVZbzLLsomNunlnaFRa3CabiFyziMKFQ5YkiQnt6BWyoorDeTaMVHRBSPnf8X3P5JqeUj53/ABfc/kmrBsPKhvPvb/2W/YamqG8+9v8A2W/YaAynLh/mdt+Qh/7ErJ833oPEreG5uHt7NoXcMJDErzAkaWlBGMLg4yPL01qeXJR7jttx94h8/wDgSrlzFFINMgR174YKw/Q2RXHmWeMxRBwPp9BOjKZY99Ll9ZIyf9s/Kwds+qk1xfX68SXoWsMgEEwTVPo1KXtizEaDpIbSMeec+VaOMooAXSoGwAwAPqA2FQWLg8SiwQf5rcfvLWsx4mlZfliTi3FOKG5sy1jbhhJLoAuiQxMUmQT09sLk/mxWI565n4vFxaHpRmKd4FAhhczK665N2XSB6fLYDOa7Bx38MsPys37mWnItk1l9K6yApbAzpG4Ge+MknFdSvMJyrc3Ej3LXcSwzl4taI2pQejD5+X1ZOPSe9Jueb2KG8sXNwY3M6CRTOVXpYc5aMsFA1Y8RHqzWphkAvL3JA+Ni/cw17uuH28p1SRQu2MZdEY49GWBOK5PiWEFmmsCPnjmLRZ3S20o90JAJQF3ZY2KjqDG2ME7/AJ6yVlfHVdRWszXMCxWMil5TIOu0sPh6hJ06t8jyx22xXTlhiB1BYwxULkBc6R2XPfT6u1K+OQRx2xWNUQGW3OECqM9eHfC43omYqRbWcmX5n4jxE3DF7SFWwuwuCR29OgU3+51JIY7kyqEfr7qragPi4sb4HlVvnH8Kb6l/ZUPJLge6ckffx+6iqhtZp31Rbq56654rvPHbHqJ7Vqx3UvO11z5y78e4Xc83sUN5YubgxuZ0EimcqvSw5y0ZYKBqx4iPVmtPd8Tt36kLTBT0uo+H0lYm216xjSP+IGpbrh0Ep1SRQu2MZdEY49GWBOK9m1hOcpGdS6D4V3QdlO26+rtV6e13XlnOOF8TD8Lu0jlEzx3Z0K02s6BNGIskktpO2G7Ve5W4jxEXAMdnAzaW2NwQP06DT3miwgitJOlHFGS8AOhEUn42P+iBmpeTPwof2WqovJpXdFY59/XxPI7YluX9vFxT79dNfEs8uzTM1yZ0WOUznUiPrA8EeMNgZ2x5Vnueb2KG8sXNwY3M6CRTOVXpYc5aMsFA1Y8RHqzWptJAJ7vJH4R/+cVe7rh9vKdUkULtjGXRGOPRlgTird8T1cVmCwU+McXtiksUlxo0xCVyjlWWIkYcMvbOwBG++3esTy9eM8c8ltL1Ua4tDb28tzrdcOBqcks0Qc+R3GN66I9pCc5SI6lCHKocqOynI3UbbdqX39lDEsfSjiQm4ts6ERc4kXGdIGayhUi8ZIOY+PcaS1mZLGFGCMQyTmRl9JWPpjUQMnH7e1Zb7g/M/ELq4nW4kkmgCZ1SZOmTIwAx9ILeH1Z+vtdfAK6lefaKKKAKKKKAKR87/i+5/JNTykfO/wCL7n8k1APKKKKAUfBCy+hW39xH/DR8D7L6Fbf3Ef8ADTelnH+Ne5UVtGrU2nGceROex9FaTnGnFyk9Ec6lSNKDnN4SI/gfZfQrb+4j/hq1YcEt4CTDBFESMExxopI9BKgZrPfD/wD+H/r/APWvh5//APh/6/8A1qF5Ttf8/j8iu8sWXpPc/kN+YrKRujNCoeS3k1hMga1ZWSRQTsG0sSM7ZABxnIjXm6P/AGobtT5j3JcHH50QqfzE0zuL0rGHCM+Sg0qMnxsoz9QB1H1A0itueI2mMbp0dMayP1ZI0ZQ0YkbMZOs6QcE4wCD6KsC1Ir29sZm1y2MkjYA1Pw6Zjgdhloiag08M/q0/4ZL7GnJ5rg1RKNZMshjx0pAVYLr8alQyDTg5YDY57ZI9R81WzIXEmQCgACPqbqZ6ZVdOpw2CQVBBwcE4NAJNPDP6tP8Ahkvsa9RScORgy8PZWUggjhswII7EEQ7HNOIua7Z/kOX8HU8EcreHU6g4VTjxI4/NVTiHO0MYQqryBklkJCPhVhwH1eHKkMQCCBjuceYGa5inaecvHBclSFG9tOOw32KZpHPwMOdT2UjN6WtJCf0mOuo3XH40MiBXeWNHcRhHBfQMkIWAVzuBhSe4q3ZXPUXUUZPE4wwwfCzKD9RxqHqIqnqbIpzqOpvNNvl/BQVdhUqlWVXfknJt6Y5+o4/8G0+gP9jk9nR8G0+gP9jk9nXaMUYrXyPD0kvb9jXyDT9LL2/Y4zHy+qkFbFwRuCLSQEH1ER0/5cuGgnDyQXIXSRtbTnv6glbXi3Fei0agJmTV4pH0KNONtWD4jnYeo+ivk3FxGfjMDEauQoLbs2kYbscnAAxW1PZNOFSNTeba6/wb0th0qdWNXfk3F51x8hNd3dhK5eWxkkc92fh0zE47bmLNQ6eGf1af8Ml9jT5uNHqRJ0ZPjA/cKCukqNxncb5yD+mvJ5lhwWOoKFLg6dmUEAlfM9wfTg5FXBfCPTwz+rT/AIZL7GpLebh8bB0sHRlOVZeGzAg+kEQ5BpyOYY84KyKQyq2UI068aC3oByMf54qwnE16vTKspOdJYYDae+D9W++KAo/C6L5q7+x3Xs6PhdF81d/Y7r2dW7rjUcblTnw41EDITV8nUf8ATOBucVBc8wBY5HSN3CZGcABiG0sAc+Rz5eVAR/C6L5q7+x3Xs6PhdF81d/Y7r2de5eMMCQBg64VKsu4EhwckMQTjtjt66sw8ZjaTQA25ZVYr4WZM6lB8yMH9BxnFAU/hdF81d/Y7r2dHwui+au/sd17OrMvEHMjRxRq3TC6y7FRlhkKMKxJxg+Q3FeZONaBN1E0mFVfGc6lYbY276wyfWB6aAg+F0XzV39juvZ1T4petfJ7nhhmVJCollljaJVjBBcASAM7sAVGBgZyTtg37TjLvKYykalSAymTx9gSVXT4lycA5GcGnFAFFFFAFZjn77zH+V/8AF609ZnnxSYY8DPxv/i9Qr9Ztp+BX7TWbSol0MRXxu1e+kfQf0V8aI47H9FeF7OXQ+adlPozq9sfAv9kfspUvD7eYXQDlhcN05BnGGVAhC7Ag4AOd9+1TcU4aZ7XpjGT0zhvktoKsUYf0WxpPqPY9qzcvITsBkREa7g9IPJGiidkYFWQZDKFI7DvsVxv9HPrY1veX4YkM008mUdp5JG6eWCxmN1KrHp09IEYVQfMHO9Vr7lpIIWdZ21wrEVkkdF6cduJNIyIiCoV5d2RidW57Ym5v5Wa7B09M5gmhAlBIQy6cSLgHxDGPLY99iDSveRDK91kqfdCzhZC8mpeshUKY/ksq5238hsDvQFvh3J0awmN5WZ5I41cgqQenLNLkBlIYF5XB1AggDbvmWLk+ARtGJHw0dzH3jG10VaTAVAoI0DTgYAzsfKtacosLpZ2SIbowCPIvS0rp0IoUKyH5W+ndjkHvVa1+52qxopWEskFjFnR/tWzu0zDbPjVtPpO+djQDWDl2CO8E4dzI3VcbJpw2gPlwmogZXAZ9t8DAOH3UG2437b96yF5yMX0qDGI1M2E0nASS4tZgoAGANMLDHbJFR8U5IldSkbRquuZkGCvTMhjKFdIztpbwggZOd8UBrpb1FdEZgGkJCj0kAsfq8IJ3qZWB7HNY6/5IeSV2DRLrNyerhup8fGyKpxjZCdvF2Axpp3y7whrcSlhGnVcOI4s6EwqLhcgd9Oo7Dcn66AuX9tI4AR1Ubhg0esHOMbah23/TVGHl0IoVXBxEIvGgYbMWJK5AI3xp2wKc0UAmtuAGPQVkGVZyRoOnTJp1Kq6soPCMbnG+xqGHlUKhjDIF06VIiUPgEEanB8Wwx2Ge5zT+igFt1wbX1fFjqmI9u3T0+vfOKgtuXdEyyal8LyN97Gpupq2aTOWxnbYbDsdiHNFAKLvl8NMZBo8enVriVz4dsqxIK7YHmPPFRycuamkJdRrVl8Cad2IIZ/EQ7DA3wO59NO6KAVHgzMSzyAszQscLgZiOdgWOM/XtRb8EKuuZMxxu7omkAhn1Zy2dwNTYGB6ycU1ooBdPwxxI0kUmguAHBTWDp2DDcENjbuRsNq83vBBK8Tlz8XjXsPjACGAOMYw6q23rHnTOigFd5wl5XUtINCurgdMagVIIAfOwyN/DnGRmmlFFAFFFFAFFFFAFFFFAKuZ7t4rctG2hy8KhsA41yRodjsdmNZxuM3UfUxL1WHuyNFZIxvAuqNjpC5byO4U+he9FFAeLXj8s4QQ3LNE88iJP04w7qluznKsgUYmBGdAyB68mGXmi5S2MhlHiSzldyqjpLcK/UCgI2QGVQMq7DUc6sZBRQE1vzBcMA/uhXVI7JvCgCye6LiaJidaBx8Wq9tPiGcAbUtPNMsKFRcuXWW7RdSI2q4SQdC3J0DCMjA6h2z8tdOmiigOm0UUUAUUUUAUUUUAUUUUAUUUUAUUUUAUUUUAUUUUAUUUU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052" name="Picture 4" descr="http://upload.wikimedia.org/wikipedia/commons/thumb/c/ca/Estilo_CVS.svg/300px-Estilo_CVS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6840761" cy="3853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Árvore</a:t>
            </a:r>
            <a:r>
              <a:rPr lang="en-US" dirty="0" smtClean="0"/>
              <a:t> de </a:t>
            </a:r>
            <a:r>
              <a:rPr lang="en-US" dirty="0" err="1" smtClean="0"/>
              <a:t>Versionamento</a:t>
            </a:r>
            <a:endParaRPr lang="pt-BR" dirty="0"/>
          </a:p>
        </p:txBody>
      </p:sp>
      <p:pic>
        <p:nvPicPr>
          <p:cNvPr id="25602" name="Picture 2" descr="http://wiki.portugal-a-programar.pt/_media/revistaprogramar_arquivo:300px-imgre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4104456" cy="4419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Versionamento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Deve ser possível recuperar versões anteriores de um item.</a:t>
            </a:r>
          </a:p>
          <a:p>
            <a:r>
              <a:rPr lang="pt-BR" dirty="0" smtClean="0"/>
              <a:t> Além de artefatos, podemos </a:t>
            </a:r>
            <a:r>
              <a:rPr lang="pt-BR" dirty="0" err="1" smtClean="0"/>
              <a:t>versionar</a:t>
            </a:r>
            <a:r>
              <a:rPr lang="pt-BR" dirty="0" smtClean="0"/>
              <a:t> </a:t>
            </a:r>
            <a:r>
              <a:rPr lang="pt-BR" dirty="0" smtClean="0"/>
              <a:t>configurações completas </a:t>
            </a:r>
            <a:r>
              <a:rPr lang="pt-BR" dirty="0" smtClean="0"/>
              <a:t>ou parciais de um software</a:t>
            </a:r>
          </a:p>
          <a:p>
            <a:r>
              <a:rPr lang="pt-BR" dirty="0" smtClean="0"/>
              <a:t> É, portanto, aceitável falar-se em:</a:t>
            </a:r>
          </a:p>
          <a:p>
            <a:pPr lvl="1"/>
            <a:r>
              <a:rPr lang="pt-BR" dirty="0" smtClean="0"/>
              <a:t>Versão de um artefato (documento, cronograma, </a:t>
            </a:r>
            <a:r>
              <a:rPr lang="pt-BR" dirty="0" smtClean="0"/>
              <a:t>modelo, programa</a:t>
            </a:r>
            <a:r>
              <a:rPr lang="pt-BR" dirty="0" smtClean="0"/>
              <a:t>, </a:t>
            </a:r>
            <a:r>
              <a:rPr lang="pt-BR" dirty="0" err="1" smtClean="0"/>
              <a:t>etc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Versão de um sistema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Repositório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6626" name="Picture 2" descr="http://t2.gstatic.com/images?q=tbn:ANd9GcQd_Pxxth6Hae0bWaQyO2gnR213AVjxyGTUjysgF2ALCTuIPONE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00808"/>
            <a:ext cx="6264696" cy="4692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Repositório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85820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Repositório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É o conjunto de mecanismos e estruturas de dados </a:t>
            </a:r>
            <a:r>
              <a:rPr lang="pt-BR" dirty="0" smtClean="0"/>
              <a:t>que permite </a:t>
            </a:r>
            <a:r>
              <a:rPr lang="pt-BR" dirty="0" smtClean="0"/>
              <a:t>a uma equipe de software gerir modificação </a:t>
            </a:r>
            <a:r>
              <a:rPr lang="pt-BR" dirty="0" smtClean="0"/>
              <a:t>de modo efetivo</a:t>
            </a:r>
          </a:p>
          <a:p>
            <a:endParaRPr lang="pt-BR" dirty="0" smtClean="0"/>
          </a:p>
          <a:p>
            <a:r>
              <a:rPr lang="pt-BR" dirty="0" smtClean="0"/>
              <a:t> É um local sob controle de acesso onde são armazenados </a:t>
            </a:r>
            <a:r>
              <a:rPr lang="pt-BR" dirty="0" smtClean="0"/>
              <a:t>os itens </a:t>
            </a:r>
            <a:r>
              <a:rPr lang="pt-BR" dirty="0" smtClean="0"/>
              <a:t>de </a:t>
            </a:r>
            <a:r>
              <a:rPr lang="pt-BR" dirty="0" smtClean="0"/>
              <a:t>configuração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Repositório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Deve permitir:</a:t>
            </a:r>
          </a:p>
          <a:p>
            <a:pPr lvl="1"/>
            <a:r>
              <a:rPr lang="pt-BR" sz="2800" dirty="0" smtClean="0"/>
              <a:t> Controle de acesso</a:t>
            </a:r>
          </a:p>
          <a:p>
            <a:pPr lvl="1"/>
            <a:r>
              <a:rPr lang="pt-BR" sz="2800" dirty="0" smtClean="0"/>
              <a:t> O </a:t>
            </a:r>
            <a:r>
              <a:rPr lang="pt-BR" sz="2800" dirty="0" err="1" smtClean="0"/>
              <a:t>versionamento</a:t>
            </a:r>
            <a:r>
              <a:rPr lang="pt-BR" sz="2800" dirty="0" smtClean="0"/>
              <a:t> dos elementos</a:t>
            </a:r>
          </a:p>
          <a:p>
            <a:pPr lvl="1"/>
            <a:r>
              <a:rPr lang="pt-BR" sz="2800" dirty="0" smtClean="0"/>
              <a:t> Representar marcos de projeto ou versões de </a:t>
            </a:r>
            <a:r>
              <a:rPr lang="pt-BR" sz="2800" dirty="0" smtClean="0"/>
              <a:t>produção específicas</a:t>
            </a:r>
            <a:endParaRPr lang="pt-BR" sz="2800" dirty="0" smtClean="0"/>
          </a:p>
          <a:p>
            <a:r>
              <a:rPr lang="pt-BR" sz="3200" dirty="0" smtClean="0"/>
              <a:t> Pistas de auditoria das modificações</a:t>
            </a:r>
          </a:p>
          <a:p>
            <a:pPr lvl="1"/>
            <a:r>
              <a:rPr lang="pt-BR" sz="2800" dirty="0" smtClean="0"/>
              <a:t> O que, quando, quem e por que.</a:t>
            </a:r>
            <a:endParaRPr lang="pt-BR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de </a:t>
            </a:r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Versão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Existem diversas ferramentas de mercado:</a:t>
            </a:r>
          </a:p>
          <a:p>
            <a:pPr lvl="1"/>
            <a:r>
              <a:rPr lang="pt-BR" dirty="0" smtClean="0"/>
              <a:t> </a:t>
            </a:r>
            <a:r>
              <a:rPr lang="pt-BR" dirty="0" err="1" smtClean="0"/>
              <a:t>Rational</a:t>
            </a:r>
            <a:r>
              <a:rPr lang="pt-BR" dirty="0" smtClean="0"/>
              <a:t> </a:t>
            </a:r>
            <a:r>
              <a:rPr lang="pt-BR" dirty="0" err="1" smtClean="0"/>
              <a:t>ClearCase</a:t>
            </a:r>
            <a:endParaRPr lang="pt-BR" dirty="0" smtClean="0"/>
          </a:p>
          <a:p>
            <a:pPr lvl="1"/>
            <a:r>
              <a:rPr lang="pt-BR" dirty="0" smtClean="0"/>
              <a:t> CVS (</a:t>
            </a:r>
            <a:r>
              <a:rPr lang="pt-BR" i="1" dirty="0" err="1" smtClean="0"/>
              <a:t>Concurrent</a:t>
            </a:r>
            <a:r>
              <a:rPr lang="pt-BR" i="1" dirty="0" smtClean="0"/>
              <a:t> Versions System)</a:t>
            </a:r>
          </a:p>
          <a:p>
            <a:pPr lvl="1"/>
            <a:r>
              <a:rPr lang="pt-BR" dirty="0" smtClean="0"/>
              <a:t> </a:t>
            </a:r>
            <a:r>
              <a:rPr lang="pt-BR" dirty="0" smtClean="0"/>
              <a:t>Subversion (SVN)</a:t>
            </a:r>
            <a:endParaRPr lang="pt-BR" dirty="0" smtClean="0"/>
          </a:p>
          <a:p>
            <a:pPr lvl="1"/>
            <a:r>
              <a:rPr lang="pt-BR" dirty="0" smtClean="0"/>
              <a:t> </a:t>
            </a:r>
            <a:r>
              <a:rPr lang="pt-BR" dirty="0" err="1" smtClean="0"/>
              <a:t>Git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"/>
            <a:ext cx="6951325" cy="6820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Espaço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 (</a:t>
            </a:r>
            <a:r>
              <a:rPr lang="en-US" i="1" dirty="0" smtClean="0"/>
              <a:t>workspace</a:t>
            </a:r>
            <a:r>
              <a:rPr lang="en-US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9698" name="AutoShape 2" descr="data:image/jpeg;base64,/9j/4AAQSkZJRgABAQAAAQABAAD/2wCEAAkGBhQSEBUUEhQUFBQUFBUUFBQWFRQUFRUUFBQVFBQUFhUXHSYeFx0kGRUUHy8gIycpLCwtFR8xNTAqNSYrLCkBCQoKDgwOFw8PFykcHBwpKSwpKSwpKSwpKSkpKSwsKSkpKSkpKSkpKSkpKSkpLCkpKSwpKSkpKSkpKSkpLCkpKf/AABEIAMIBAwMBIgACEQEDEQH/xAAcAAAABwEBAAAAAAAAAAAAAAABAgMEBQYHAAj/xABQEAACAQIDAwULBgsFBwUAAAABAgADEQQSIQUGMQcTQVGRIlJhcYGSk7HB0dIyQlNiofAUFyMzVHJzgqLC4RUWY5SyJDRDRKOk8YOEs8PT/8QAGQEBAQEBAQEAAAAAAAAAAAAAAAECAwQF/8QAHhEBAQEAAgIDAQAAAAAAAAAAAAERAjESIUFRgQP/2gAMAwEAAhEDEQA/AJFFiypORYqqzKACQ2WHAnZZFEywQsPlggSAtoIEPaCFmVAFhgsMoh7QpPLGu1cdzFLnMoc50QAkqO6DEkka6BD1cfBq+kZvJgHrYVqdMqCXp3zEDuQKmaxPTbt1HTLJ7Sp3G4VkpgpQZ6llOTuxxNm1LDo1jzamxHVlFGkrKVuSztcNfhbMvRJDBHuRc8ABr4BJWjU043npvCT4cpyUbDYHE5axq4QEpWZKQRvl0wBZzmrWGv8A4j7CbFqVB+ZKeB1+y61yDLch9cVSZsk+GpdZnj8Lj1qMKWCpuq6BixGbw25/SPtj7Mxjq3PYWkh0y924HE3J/Kt0WmgAQZLn0qlf2TiFzg4ZGI0QrUaxPSSC17cB19Pgjc4LEikxbCLzmbKgFU5dG1LXa9ip0trcHThL7KVvZjr1UF81mbIo1yuLpfx5h5ATJJPotwjj8JUFTJSw4tlUjPUNyeL2W4JsNB1kEaSvbW25Vw7UhVwhVarsoc1MugUkDiwDXGtzpfhJjG7XqZke3y1NMWscpQgoRmNgQSSCbnyWAhN/9pmtUwLHuFIrOqjKzBwtjfhx06Ba/TNZLOmfJOVaNmI6iR2G0TKR7iPlt+s3+oxPLODqaFImUj0pCFIFG5SzbCr4aq/YrmUnCU7IviHu9kunKubYekOuox7KZ98qVJbKPF7TOnCJemj7tUbYSl+qT2sT7Y6rU9eI8Vjf1xXYlG2Goj/CT7VB9sVfC+LsnMRzr4R2H4oQJfpH2+X50fthD1QhwXX19UIaZBOjpqWs6TAdFiyrARYqFnVBbTrQ+WDlkUS0ECHywQkgJaCBFAkEU5lQKIfLDLTinNyKblZA77PlwTn/ABKQPHgSwJ08cshpyA32AGBqFlDAPSuDex/KBejXplhelx2Njb0kJN+5XW470dcmKLjr9Uz7A4/IiBFbJzdIqG7prNTU6kW9UlsPtR9Dla17cD9+meyPLq5rWjlHlVw20yLg6a6g3HR12jqjvPSVsrVUVr2KlhcE9BB4cZm8WpyWO87NIzE7wUaY7pxcgkKNXawvZUGrHwCQe0N+KacKWLqki9kw9Ww8BzhbHtmJxb8ltq1QoLMbAAknqAFyZVN48RRBYBiriqlRjkz57ocgHRbgPL0xTbWLqvTS45tG+VYlraaBzYW1vpqDpxldGHqVCofNTChmQgBWYrrTNjYkdyLcDx4cS6LRsJgVrqTVKh3OZKmU2uM2hVeggWF+ldOMqe2MKtTGYJQcoZqlgdLXfuRc30JP3uJbsLilUOajO5qqAArWAZQGRwuhupA8R16ZB7Wrc5tXBotJEyls3c2zK1Wndm0GuUE5h1nXol8vTMWhjdiesk/bDqs6nTi60553c3KQuSOjThealGY8rraYdes1D/oHtlX+b5B6ryzcrx/L4Zfqse2oo/llZrUjlOh4W4HqtOnFL017CY2itFBztMWRB8tOhQOuH/tGl9NTP76e+YgaDd6ew+6FWkbi6m2l9DwmPEa9h6yB1LOgK3zuatPuyQR0Ncgmza2tYCOauLpW/PJ56TJ9rImUZF1v0LwW3SezSQuIpNp3J7DJxnprl22442l9JT89ffOmFcw3ensMCXxZegUWKBYCCLKs2yIEghIqFghZAQJDrThlWKKsikisEWjHFbxYVTY4mgD1c7Tv645wmKSoL03Rx1oysO1TMqdKkOFiiUtIfmpFNikq3KQttmVyOg0T/wBekPbLJtLalKhbnXCZr5RqS1rXsACTxHbKbvxvHRr4DEU6ZYtkptqthZcRQJ4+MSzsWfczBXwdE1CCxpU7WPzeaTLeWGns09FpmW7PLLQo4elSqUKt6dNKZZGpuDkULmsctr24a+OTqcu+DHCjiT4+aHqYz1+cx5/H2sG2ty3r2JrVaQAsVQIynjqQRxsbSHbkxLsb42sNLLenTJHDib68I82TyxYOubFKiHwgN6pZKO92FIvnt4/6EzO36XJGfVORQGqGfHVHsQb82FItwscxtNKo7PTKFPdkAAsbXJtxOUAXMRG82Eb/AIi9jD2Qr70YYaKwY+MD1x+Fz7SnMgL16W16urWVfGYC9ZbNkuegKWN+IVcpPsErm+HKnh6ZyJUNR7nMtGzKgtwNQkAtfqv5Jm23OUKtVDLSvRR1Ksc2aq6nipqWGVT1KB4SY9TtLLek9vzvstHGEYJ1dFQK5KhhzndK4DD5YtbUaX4cJCbB3oqYnaWC4LkqUqXc5tUNQFgcxPHWUyq0nOTtL7Uwo/xlPmgt7Jh0kj0FRp6CLrTlHxXK1haVR6ZpYhgjFOcVUykqcrWuw0uDD0uWbZ548+vjpqf9LmcsdNXXm4BSBsraFPE0UrUWzU6gupsR0kEEHUEEEW8EctTlRne/m41bG10qU3pqEp5bPmvfMzX0B6x2StfiixP0lDtqfDNienAFKF1j34oMV9LQ7avwwp5IMX9LQ86p8M2cU4Bpy4eVYseSLF/S0fOqfDCHklxn0lHz6vwzaTTibU5cibWMfinxn0lH0lX4YE2Q050ZDyqIQRdREki6wyMBDBZwhxAKBGO8Jtg8R+wrf/E0kgJHbyIThK4XiaFa3j5tpKrzystm4mKanULKbG58oIXQ9cqiyxboHum6rjt0v7JRvOy6pempPEiPCkYbv60VkplmFUDlLw7FsKUFyKjgjrB5u/qlL2xs4pTrkWCth7IBb5KNSuRbSwyEeSaLygYvmRhqpXOErG63K3DIQRcajQcZD7v1xW22iOoam1OoGV+7zhsORZwdGuFF9NZvj0Vj2Iq3VBe9hwA4HTweCJlCJ6sG4ez/ANCwvoKfugncXAfoWF9DT90qPKIbx9kEV2627TPVZ3C2f+hYX0NP3Qv9wdnfoWG9CnujR5XGIfvm7TDtiqhFizkdRJt2T0XvDsrY2DNIV8Jhw1ZstNRQzFiGUN8lTa2ceOTP4u9nfoeH9GI0x5Yym0AAz1OeTfZ36HQ83+sTbky2af8Ak6X8Q9RjR5ZcSf5PagTaNFzwpitUPip4eq/8s9BtyVbMP/KU/OqD+aQO+252BwGAr1sPh0SqyigjXdiOfYUmAzMQLqzC46CYFb5JbtQfNqC5b94kMenS+bq1tx0lm30wlOngcRVyrdaT2ut7llKKBfgczKb+CMuTjCqmDUgaszMePDMSml7fJKzuVKu34BzYI/L1qVMccxIY1T4LWpz37ePD8ePvn+prk/wPNbMwy9Jp5z46rNU/mEnqxsIXB4bm6aIOCIqD9xQvsg4r5JnzXtV7b+3ebptlJDlTlNuB65hG19o1alVzUqVH7o/Kdm6fCdJre9h9RmN1zd2P1j65vEWXkvxjjadBQ7ZW5wMuY5T+RqEXXgdQD5JvJE8/cnLW2rhtL9247aVQX8nGegTIEyIUiKEQpEoRKzocidAg0EWUROmIuokAgQ4EAQSwAudANSTwA6zAMBE8VQzIyngVIPiIIMaHaub8yuf65OWn5Gtd/wB0EeEROphi2tVuc+rbLTH7nzv3ifJJRje1N0OYBK16dYDQGmKh16rhSt/BmhdgM1OqQVa3G4Hi/pNE2jXUdxTQAC4vYHsvwkLVdKZzMQD4hc+AQmrtsHbwFIaObf4ZH2iTFHeIH5lXzCR2ynbF2lnXTQXk/QrEcZK1o23MOmNCUmLIocOxKkdyAQR2G/klcxrrs/G0sUitVKVRRKoVPOCoppjIRpmAcG19bgaay2UgrOuZXYXvZFLNcK1iFGp1tKftukvPYd8lW1KvSLZkIJVK2YgDpNl4SzoXz8ZlL9FxvkpIf/siycoCsLjB44jr5hbf65WMLvHSAOemdcrHJh63yrnMNUPc8LdOpjvZ22cNTpsSK1QO+ZkehinQ2zDN3asoOo0Fh3I6hZp6O9pcrmGoPkrUcWjlC+U0kByi+tuc8B7DE9lcsGDxDFaa17quY5kpqLXAtc1OOszXlGy1MUj0syhKC5bq9PLapVcKocBrKCoB+rFtibq4mpRV1p02vfukFBL69OW2bp1PXKjSdq7wYHEhfwjDmqKZLLnFBsp6SPyvgHZJbCb9UHsQtQA9Ypj7M95ma7nYnpo3/eX2NAO5eK+gPkKH2wLth+WnZ7mwavcddF/ZHS8rWAPz6voKvumPDdev+EPSGVCNSHKqFGl9en5XAaxVdlOhZXOUjLcU1Vxexuc19eAGl+mMo2BeVXZ5/wCJU9BX+GUzlZ35w9fDUUouxHPhnJp1FAyIxT5Si/dW4dUqpKICTzxt1Ul1+0Whl2/hho5JXS4enYddiGFjb2SCzbu8oGz6VGnT57IUpopLU3FyqhSb28EJt/blDGYzApSqpVRKj16hU5rZebVQQNelpk22qor4lmo08iswWmiKq3Gir3Ki2YnXxmazuvuvhcJkc5TiBTC1GNRiM5HdkAnLxuJ35f2vLjljlP5SXV6G3E7/APhf3Rpj94KYX5V/3W90SWtmHckeMW7NJHY/FFePYZ547aru8m2Fe4FuHFmA+zo8pmY83nc26WPV19HXNPx706twPlW4XsR4R/SBsnZNECz01YA6dY9k3WdRnJtuhiUx1Ou9IrRVahDkqAS1NkXKL3PyuqbFaV3ZmyUDc5QqPTBFiqkBM1wbtTIyk+S+vGSoxzp+dW4+kpgkfvU9WHkzeSRTwiFIg0ayuuZGDKeBBBHaJzCUJmdOgwIOnFWqBQWYgAakkgADrJPCUvaXKLQpVGpKwDKSrO4fIrKbEZVGZzfxDwxClvlgGIatiTVYajPTcIp+pTC5R4zc+GRFtO1y/wCYTOPpGulLxj51T90W+tCjA5jesxqkagEWpqfq0xp5WzHwyGHKHgfpx5lT4Yf+/wDgP0hfNqfDAsJaJ1H0kGN/MB+kL5tT4ZG7S37olrUq6hRazrmDX8ZGlpKD49buxUEgsSDYyGxmxc7Zgpv0s2c+QC9gIcb7NzgUYuvlIuXNcgDXUWyXJ98la+/VMUmyYmqzBTY86cxPjK2nHObtLxnwJszDNSGv2Aj13kxs7Gs9Q9KgcbDj45AU95+cUK+Lq2b5SmqLWPEHuReS1HbmGWwWtTt+tNcZflnlynxFu2LiAtZSeADk+Y3VIveCjek4ystRaytY2OhaowtYnXVbjxRPYm38OMRTJrUgA2pLqBYgjW/jj/E7bw/OPevSNqyMpzqbhavQb96fsnSMID+z61tKTjS2iP1k9Xhi2zcLUU2qpVdGa+V1bJmNwCb6cSOwS5rvNhf0ij6RPfEcXtzDOAPwmgLNm/O0+gEa6+G/kgVnaW6dKo12ZxZcosRYJdjpcHgWNh0C0JszdfmBlp4nEhdQE5wZQx1FrAW06fDJxsRhzwxVHgQDzi9PSDn4+GJ0sRSza4jDEWy2utrdX5yUNxs9/wBJr9fyugfKPkOloouBq8PwmvfhxHE/J/8APri+J2pSUrapRfMwuVZO5OgBPd/e0eA0Sb8/Q4EWzrazEE37vwfbArDbmKzl2r1WZtSxAvoe6Pk4W7bRntfdbmaOdHZ+6AKlQeI0Ph8mkunM0iPz9LgBcVBfTUH5WpEWUJnVufpaMrWFRbaaEAZukX7YGRY1wgGZNSDa4y+Xhx4RXdqrh6lfJikUowst7hM3SHb/AMTWdvbMwuNpc3WZDY3VhUUOhOl1a+ni4HpmC4ndp2dszq4DMFviEUZQSF7mxtpaBpe0uT3ZjoxQ4RHsbHnEAv4QG4TL6GRWugdbdCVGA9UI+6R6k8mJp/DE/wC7RHAHyYij7bQL7u1vfhqKLRKPSFySxsy5m4sxFiPHY+EyZ22Ltoej2TKzsKqBoaw/fo1B2B5ogxR5qjnyhuZpZgCLBubAI+yQVDeeg9MZwTx4i+h6Nejp7J272/GSyYgXHAVANR+sOnxjXxyy0HWpUqK2UrlpixtYg85fjK5vHuRlBqYch14tTuC6+Fe+Hg4+OVGobrVFdGdGDK1rEG4PH3ycvMu3DxJw2GUqdXJdgeBubLcfqgds0fA40VKavoMw4X8JHsgDWwCli6k03PF0Nif1gbq/7wMTOPqU/wA6mdfpKQNx4Wo6nyoW8QjouIm9SAWnteiwuKtKx+uo7QTceIzo2q4SmxJZEJPElFJPlInQajaag8QD5BHdPDofmr5o90YUHj6i80Fxgqf0dPzF90A7NpfRUvRp7oojw4aRTZtkUfoaXoqfujHE7pYSocz4aiTa1+bUaDxSZEMFmVQlLdXCqLLhqAF7/mkPrEi96N3sOuErMuHohgmhFKmCCSBcEDTjLhkkLvkLYGt4lHbUQSDDsO1NMUmdMyqwLqFDXAKki3TpftlybaezmP8AupW3Xhhr5t5UfwUNidVLXucoJBY5gALrr2TRNnbjYVqSMaPdMi5gXqMAemwLaTSI78P2b+ij/LN8MWXaGzOnCj/LP7pYjycYPT8ivnP8UMOTfB/Qjz6nxQqtPtDZX6Nb/wBvVHsjd8Xso/8AA/6Fb3S1Pyb4P6L+Or8UT/Fpg/o/46vxQKjUrbM6KJ9FiJV94Uo51bCqwFrMuSqBcG4PddeoM1Y8meE+jPpKvxRnj+TPDZDkVgbHUPUJ8erSCoYGpgCg5yk4JAuMmINj0i66GO1OzPoqnmYuQu7GyFOObC4m5PdBTmcd0ozDgRoyXPkE0ylyY4Qgdy3pa3xSiohtmfR1PNxk4HZveVezGS7LyX4PvH9LW+OG/Fngu8b09f45BS1fZfSlb/vIoH2V0rX7cbLj+LTA943p6/xwPxbYHvW9PW+ODFNdtl9C1+3GRG+zb/Jrf91LrU5OcCB8k+nrfHEKfJ5gjeyE/wDrVj/PAq5OyAtyMQT1AYr22Eqm8uLw4rD8F55adhcVM4N9c1sxv3s1ypyZYFlA5phwN1q1gfFqxmccpG7FDCYmmlEMFZFJDOz6l6gJuxJ+aJRMcn26NDFrUNcO2UUitqjr8vPfgdeAl0HJVgPo6npqnvkVyTjuan7Oj/PNFEgp/wCKnAd5V9NU9878VOA7yr6Z5cJ0opx5KMB3tb0zxM8lGB6q3pmlzJibGBTTyV4Hqremb3TpbC06EVGjWj+jWkJTePaNWdMZTVOpFw0i6VaPEqTLR0Gh0aNeciiVJFOc0gd9qn+w1fDkH/USSzVJUN+N4KXMtQD3qlluoBIGVgxzNwB04cZkZ/u7RFTaNNGvZmINtCO6OoPQRa/kmn4bGkZlf5SNlfo7q1w48DqQ3gJI6Jh61mFclSwIJsVYoRqdQw1ktg8ZWYn8uad7XNTFOC1r2HAk2ue2aRuB2oLCGTawmPXxFv8AfKf+bqe2nADYnoxlP/OH204GxHagnDaazHKtXFqjP+FKyoMzZcWGNuHDJc62HliOAweMxyG3OPTBsc9ZVUnpAuvdWgbBU3qw66NWpA9RqID641xW+2EVSTiKXiDqx7FJMy4cm+K+iX09P4IP4tcV9CP8xS+GA52RifwzbS1qQIRDmJtbuURlBPVdiAJslLGqABeZDgNzdo0RakpQE3OXEURc9Z7jWO/7E2qPnVP8zQ+CRWk7c2uFotY6lT6ph2Pe1RtdCb9usmdoYLHqp501SOn8vRP8krmIBGrLU6vztM+T5EgVFaGFSMhUHe1PSU/ghhUHe1PSU/glQ6Z4/wBgbbfDV1qJrbRl4Z0PFfd1ECQ3OfVf0lP4Jwf6j+lT/wDOB6M2ftJK1JKlM5ldQQfYeog3BHWJk3LTU/2yj+wU9lWpK/s7a2JUClResis4sq4hKYzMQL3ygDttG2+ODxVKogxfO5yl15yutc5cxFgRw1vpCtN5JHur/saR+1po4aZlyRN3J/YU/wDVNJBkBy0AtCkwt4Alok7wWaIVHlBTUgRu1TWdCKil46oiVNNp1O+PYIvT2vU777BN+UTxq1YisyIzAXyi/kGp+y8f4ermUEcCAR5ReU4baq999gi1DbVRQAGFhwGUSeUWSrjmMOjmVIbw1eseaIYbx1fq+bJsXKtdVzMNfaK1KnF8/wA7MLDQa2167+U36Zoz7z1R3vm/1mVOtsXU6O7qfa1/bIU1FUCoSeF9e0xZsap6T2GMKh1P36TE7wiUGNXr+wzhjF6/sMi7wYDrE4y5ABNrHt6JsW6ThcMirwUADzR7bzG8Jhi9wLcOm/365ObM25jMOuVDmUcAQGA+0Ga49+0raKVaOEqTIP76bQPCy+Kmv8zQBvHtNuFVl8lNfUDNWw9tmV5GbZ3go4dSatRE8BPdHxKNT2TK3qbQqaPialurnXt2LaNqe7hDZqhznpBzAHxkMG+2YtjUSG8e/LYglMMjZRqzka26Tb5o8JkC9cHNe5BKtobakEH1CS20NoslPIlKjTUA6IrDo4m7G58JvK0ranye2SFPBUTvW84fDB5xO9bzv6RsDOvNMnHOr3p87+k7nl70+cfdG94F4Dn8IHe/xGTO/WKepRwD1Ddmwh1OpIFeoFJPScoGsrmaTm/OJJXBoQBzWERBa/Qdb+G95Kq/ckPA/sF/1iaUJj/J3tVqKKVt3VEA314MDLp/eqr9Xzf6zNsakWswplVbeet1r5oibby1u+Hmr7o2LlWto3q3lXfeKt3/APCvujert6sfnnsX3RsTKsbcZ0qLbXq/SH7+SdLsTKqyvFA8aq8UDTKnavFA8ZBoorwHfOQDUjbnIBqSKVqPK7tjBqrGoBZmNjqbcOrySbZ5DbwP+TH6w/0tLEqv4KgHqhW4G9+wmBtCgqvlXo43N9YOCrZambqB7cpAimHoZ6gB11u338c0ydYPYisoLXueoxz/AHeTrbt/pJSlTsIpaTVwywmzFpg5b69ZvHqUoacDGqWQWiwMbAw94DgNDXvG2eHDQpltKjcSpkWJ7PXLpWTMJUcclnI8MRKSBhrxMGDebYHvAJnP4DeFJkAqLkDrIHbpJnfs/laXgpkfxmQtL5Q8YjrePGc4aRPEUyD483HyyVqLZua/5NP2X8wlmDypbo1Pya/s/wCYSzZ5nl21x6OM0LniWaAXkUoXhC0KTCkwOLffSBCXH3tOhFbVooGjdWh1eELhoYPEA07NAXzQC0SzTi8A5eQ28T/k1/W/lMlC8ht427lf1vZLCoaie6+/VJvYtHQsenh4h9zIOhSzMB1/cyz4cWAAlqQ9zQA33+/iiQaCGkUrmnBoQGBmgLZoZakRDQRKhZWiitGwaKK0oWMgts7NdnDIpII1tbQ+WTQaCDCqquyKveHtX3w42LW7z+JffLTaGEJirDYlbvf4l98H+wavUPOEtIWCBBip1NiVVGaw7nXje9uiR+0Dcqfq+sy+taxEo+18GadUjo4r4ib++DFo3Uayr+z/AJhLJnlV3Ybh+p/MJYw8lWHGedeIZoOeRSueFLQnOQjPAOak6Ic6J0IrivDh43DQ4eRDgNDZo3zwQ0inGaAXiV4GaAcvILbdbMQB831yUxNWykgcAdPJK61fMbWNz7ZqJTvZFH5x8Q9smUMbYSllUAdUciLQoDDBonBMilA04mJgw8oPmgkwkEQD3hg0IIImkKZoYNCQQYCoP3+yKAxFWhgYUvOzRNW+/jg3gGvIfeTB5qeYcV9R4+ySxMTdAQQfCPJAgNhbRCFQerK3lOh7ZbBUlExFLmnKnr08I6JadjY0vSUnwi56bG0VIlecnc5Ec0G8ilTUhGeELxMtAULmBEC331nQiCUwy/fsnTpkHPu9UOvR9+idOkUHvEMJ06ABGkaqNe2dOlQv9/sh/v8AZOnSABDTp0qjD3QzfftnToQYwJ06FHH37IMGdNIEe6GHsgToBl4eWGH37IM6UGUaffqg9XjnTpBy8Oz1QG+/ZOnSgjj7+SHpfJ7PVOnQF0Hq9k7+vrnTpFcYlU+/aJ06ECo0nTp0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9700" name="AutoShape 4" descr="data:image/jpeg;base64,/9j/4AAQSkZJRgABAQAAAQABAAD/2wCEAAkGBhQSEBUUEhQUFBQUFBUUFBQWFRQUFRUUFBQVFBQUFhUXHSYeFx0kGRUUHy8gIycpLCwtFR8xNTAqNSYrLCkBCQoKDgwOFw8PFykcHBwpKSwpKSwpKSwpKSkpKSwsKSkpKSkpKSkpKSkpKSkpLCkpKSwpKSkpKSkpKSkpLCkpKf/AABEIAMIBAwMBIgACEQEDEQH/xAAcAAAABwEBAAAAAAAAAAAAAAABAgMEBQYHAAj/xABQEAACAQIDAwULBgsFBwUAAAABAgADEQQSIQUGMQcTQVGRIlJhcYGSk7HB0dIyQlNiofAUFyMzVHJzgqLC4RUWY5SyJDRDRKOk8YOEs8PT/8QAGQEBAQEBAQEAAAAAAAAAAAAAAAECAwQF/8QAHhEBAQEAAgIDAQAAAAAAAAAAAAERAjESIUFRgQP/2gAMAwEAAhEDEQA/AJFFiypORYqqzKACQ2WHAnZZFEywQsPlggSAtoIEPaCFmVAFhgsMoh7QpPLGu1cdzFLnMoc50QAkqO6DEkka6BD1cfBq+kZvJgHrYVqdMqCXp3zEDuQKmaxPTbt1HTLJ7Sp3G4VkpgpQZ6llOTuxxNm1LDo1jzamxHVlFGkrKVuSztcNfhbMvRJDBHuRc8ABr4BJWjU043npvCT4cpyUbDYHE5axq4QEpWZKQRvl0wBZzmrWGv8A4j7CbFqVB+ZKeB1+y61yDLch9cVSZsk+GpdZnj8Lj1qMKWCpuq6BixGbw25/SPtj7Mxjq3PYWkh0y924HE3J/Kt0WmgAQZLn0qlf2TiFzg4ZGI0QrUaxPSSC17cB19Pgjc4LEikxbCLzmbKgFU5dG1LXa9ip0trcHThL7KVvZjr1UF81mbIo1yuLpfx5h5ATJJPotwjj8JUFTJSw4tlUjPUNyeL2W4JsNB1kEaSvbW25Vw7UhVwhVarsoc1MugUkDiwDXGtzpfhJjG7XqZke3y1NMWscpQgoRmNgQSSCbnyWAhN/9pmtUwLHuFIrOqjKzBwtjfhx06Ba/TNZLOmfJOVaNmI6iR2G0TKR7iPlt+s3+oxPLODqaFImUj0pCFIFG5SzbCr4aq/YrmUnCU7IviHu9kunKubYekOuox7KZ98qVJbKPF7TOnCJemj7tUbYSl+qT2sT7Y6rU9eI8Vjf1xXYlG2Goj/CT7VB9sVfC+LsnMRzr4R2H4oQJfpH2+X50fthD1QhwXX19UIaZBOjpqWs6TAdFiyrARYqFnVBbTrQ+WDlkUS0ECHywQkgJaCBFAkEU5lQKIfLDLTinNyKblZA77PlwTn/ABKQPHgSwJ08cshpyA32AGBqFlDAPSuDex/KBejXplhelx2Njb0kJN+5XW470dcmKLjr9Uz7A4/IiBFbJzdIqG7prNTU6kW9UlsPtR9Dla17cD9+meyPLq5rWjlHlVw20yLg6a6g3HR12jqjvPSVsrVUVr2KlhcE9BB4cZm8WpyWO87NIzE7wUaY7pxcgkKNXawvZUGrHwCQe0N+KacKWLqki9kw9Ww8BzhbHtmJxb8ltq1QoLMbAAknqAFyZVN48RRBYBiriqlRjkz57ocgHRbgPL0xTbWLqvTS45tG+VYlraaBzYW1vpqDpxldGHqVCofNTChmQgBWYrrTNjYkdyLcDx4cS6LRsJgVrqTVKh3OZKmU2uM2hVeggWF+ldOMqe2MKtTGYJQcoZqlgdLXfuRc30JP3uJbsLilUOajO5qqAArWAZQGRwuhupA8R16ZB7Wrc5tXBotJEyls3c2zK1Wndm0GuUE5h1nXol8vTMWhjdiesk/bDqs6nTi60553c3KQuSOjThealGY8rraYdes1D/oHtlX+b5B6ryzcrx/L4Zfqse2oo/llZrUjlOh4W4HqtOnFL017CY2itFBztMWRB8tOhQOuH/tGl9NTP76e+YgaDd6ew+6FWkbi6m2l9DwmPEa9h6yB1LOgK3zuatPuyQR0Ncgmza2tYCOauLpW/PJ56TJ9rImUZF1v0LwW3SezSQuIpNp3J7DJxnprl22442l9JT89ffOmFcw3ensMCXxZegUWKBYCCLKs2yIEghIqFghZAQJDrThlWKKsikisEWjHFbxYVTY4mgD1c7Tv645wmKSoL03Rx1oysO1TMqdKkOFiiUtIfmpFNikq3KQttmVyOg0T/wBekPbLJtLalKhbnXCZr5RqS1rXsACTxHbKbvxvHRr4DEU6ZYtkptqthZcRQJ4+MSzsWfczBXwdE1CCxpU7WPzeaTLeWGns09FpmW7PLLQo4elSqUKt6dNKZZGpuDkULmsctr24a+OTqcu+DHCjiT4+aHqYz1+cx5/H2sG2ty3r2JrVaQAsVQIynjqQRxsbSHbkxLsb42sNLLenTJHDib68I82TyxYOubFKiHwgN6pZKO92FIvnt4/6EzO36XJGfVORQGqGfHVHsQb82FItwscxtNKo7PTKFPdkAAsbXJtxOUAXMRG82Eb/AIi9jD2Qr70YYaKwY+MD1x+Fz7SnMgL16W16urWVfGYC9ZbNkuegKWN+IVcpPsErm+HKnh6ZyJUNR7nMtGzKgtwNQkAtfqv5Jm23OUKtVDLSvRR1Ksc2aq6nipqWGVT1KB4SY9TtLLek9vzvstHGEYJ1dFQK5KhhzndK4DD5YtbUaX4cJCbB3oqYnaWC4LkqUqXc5tUNQFgcxPHWUyq0nOTtL7Uwo/xlPmgt7Jh0kj0FRp6CLrTlHxXK1haVR6ZpYhgjFOcVUykqcrWuw0uDD0uWbZ548+vjpqf9LmcsdNXXm4BSBsraFPE0UrUWzU6gupsR0kEEHUEEEW8EctTlRne/m41bG10qU3pqEp5bPmvfMzX0B6x2StfiixP0lDtqfDNienAFKF1j34oMV9LQ7avwwp5IMX9LQ86p8M2cU4Bpy4eVYseSLF/S0fOqfDCHklxn0lHz6vwzaTTibU5cibWMfinxn0lH0lX4YE2Q050ZDyqIQRdREki6wyMBDBZwhxAKBGO8Jtg8R+wrf/E0kgJHbyIThK4XiaFa3j5tpKrzystm4mKanULKbG58oIXQ9cqiyxboHum6rjt0v7JRvOy6pempPEiPCkYbv60VkplmFUDlLw7FsKUFyKjgjrB5u/qlL2xs4pTrkWCth7IBb5KNSuRbSwyEeSaLygYvmRhqpXOErG63K3DIQRcajQcZD7v1xW22iOoam1OoGV+7zhsORZwdGuFF9NZvj0Vj2Iq3VBe9hwA4HTweCJlCJ6sG4ez/ANCwvoKfugncXAfoWF9DT90qPKIbx9kEV2627TPVZ3C2f+hYX0NP3Qv9wdnfoWG9CnujR5XGIfvm7TDtiqhFizkdRJt2T0XvDsrY2DNIV8Jhw1ZstNRQzFiGUN8lTa2ceOTP4u9nfoeH9GI0x5Yym0AAz1OeTfZ36HQ83+sTbky2af8Ak6X8Q9RjR5ZcSf5PagTaNFzwpitUPip4eq/8s9BtyVbMP/KU/OqD+aQO+252BwGAr1sPh0SqyigjXdiOfYUmAzMQLqzC46CYFb5JbtQfNqC5b94kMenS+bq1tx0lm30wlOngcRVyrdaT2ut7llKKBfgczKb+CMuTjCqmDUgaszMePDMSml7fJKzuVKu34BzYI/L1qVMccxIY1T4LWpz37ePD8ePvn+prk/wPNbMwy9Jp5z46rNU/mEnqxsIXB4bm6aIOCIqD9xQvsg4r5JnzXtV7b+3ebptlJDlTlNuB65hG19o1alVzUqVH7o/Kdm6fCdJre9h9RmN1zd2P1j65vEWXkvxjjadBQ7ZW5wMuY5T+RqEXXgdQD5JvJE8/cnLW2rhtL9247aVQX8nGegTIEyIUiKEQpEoRKzocidAg0EWUROmIuokAgQ4EAQSwAudANSTwA6zAMBE8VQzIyngVIPiIIMaHaub8yuf65OWn5Gtd/wB0EeEROphi2tVuc+rbLTH7nzv3ifJJRje1N0OYBK16dYDQGmKh16rhSt/BmhdgM1OqQVa3G4Hi/pNE2jXUdxTQAC4vYHsvwkLVdKZzMQD4hc+AQmrtsHbwFIaObf4ZH2iTFHeIH5lXzCR2ynbF2lnXTQXk/QrEcZK1o23MOmNCUmLIocOxKkdyAQR2G/klcxrrs/G0sUitVKVRRKoVPOCoppjIRpmAcG19bgaay2UgrOuZXYXvZFLNcK1iFGp1tKftukvPYd8lW1KvSLZkIJVK2YgDpNl4SzoXz8ZlL9FxvkpIf/siycoCsLjB44jr5hbf65WMLvHSAOemdcrHJh63yrnMNUPc8LdOpjvZ22cNTpsSK1QO+ZkehinQ2zDN3asoOo0Fh3I6hZp6O9pcrmGoPkrUcWjlC+U0kByi+tuc8B7DE9lcsGDxDFaa17quY5kpqLXAtc1OOszXlGy1MUj0syhKC5bq9PLapVcKocBrKCoB+rFtibq4mpRV1p02vfukFBL69OW2bp1PXKjSdq7wYHEhfwjDmqKZLLnFBsp6SPyvgHZJbCb9UHsQtQA9Ypj7M95ma7nYnpo3/eX2NAO5eK+gPkKH2wLth+WnZ7mwavcddF/ZHS8rWAPz6voKvumPDdev+EPSGVCNSHKqFGl9en5XAaxVdlOhZXOUjLcU1Vxexuc19eAGl+mMo2BeVXZ5/wCJU9BX+GUzlZ35w9fDUUouxHPhnJp1FAyIxT5Si/dW4dUqpKICTzxt1Ul1+0Whl2/hho5JXS4enYddiGFjb2SCzbu8oGz6VGnT57IUpopLU3FyqhSb28EJt/blDGYzApSqpVRKj16hU5rZebVQQNelpk22qor4lmo08iswWmiKq3Gir3Ki2YnXxmazuvuvhcJkc5TiBTC1GNRiM5HdkAnLxuJ35f2vLjljlP5SXV6G3E7/APhf3Rpj94KYX5V/3W90SWtmHckeMW7NJHY/FFePYZ547aru8m2Fe4FuHFmA+zo8pmY83nc26WPV19HXNPx706twPlW4XsR4R/SBsnZNECz01YA6dY9k3WdRnJtuhiUx1Ou9IrRVahDkqAS1NkXKL3PyuqbFaV3ZmyUDc5QqPTBFiqkBM1wbtTIyk+S+vGSoxzp+dW4+kpgkfvU9WHkzeSRTwiFIg0ayuuZGDKeBBBHaJzCUJmdOgwIOnFWqBQWYgAakkgADrJPCUvaXKLQpVGpKwDKSrO4fIrKbEZVGZzfxDwxClvlgGIatiTVYajPTcIp+pTC5R4zc+GRFtO1y/wCYTOPpGulLxj51T90W+tCjA5jesxqkagEWpqfq0xp5WzHwyGHKHgfpx5lT4Yf+/wDgP0hfNqfDAsJaJ1H0kGN/MB+kL5tT4ZG7S37olrUq6hRazrmDX8ZGlpKD49buxUEgsSDYyGxmxc7Zgpv0s2c+QC9gIcb7NzgUYuvlIuXNcgDXUWyXJ98la+/VMUmyYmqzBTY86cxPjK2nHObtLxnwJszDNSGv2Aj13kxs7Gs9Q9KgcbDj45AU95+cUK+Lq2b5SmqLWPEHuReS1HbmGWwWtTt+tNcZflnlynxFu2LiAtZSeADk+Y3VIveCjek4ystRaytY2OhaowtYnXVbjxRPYm38OMRTJrUgA2pLqBYgjW/jj/E7bw/OPevSNqyMpzqbhavQb96fsnSMID+z61tKTjS2iP1k9Xhi2zcLUU2qpVdGa+V1bJmNwCb6cSOwS5rvNhf0ij6RPfEcXtzDOAPwmgLNm/O0+gEa6+G/kgVnaW6dKo12ZxZcosRYJdjpcHgWNh0C0JszdfmBlp4nEhdQE5wZQx1FrAW06fDJxsRhzwxVHgQDzi9PSDn4+GJ0sRSza4jDEWy2utrdX5yUNxs9/wBJr9fyugfKPkOloouBq8PwmvfhxHE/J/8APri+J2pSUrapRfMwuVZO5OgBPd/e0eA0Sb8/Q4EWzrazEE37vwfbArDbmKzl2r1WZtSxAvoe6Pk4W7bRntfdbmaOdHZ+6AKlQeI0Ph8mkunM0iPz9LgBcVBfTUH5WpEWUJnVufpaMrWFRbaaEAZukX7YGRY1wgGZNSDa4y+Xhx4RXdqrh6lfJikUowst7hM3SHb/AMTWdvbMwuNpc3WZDY3VhUUOhOl1a+ni4HpmC4ndp2dszq4DMFviEUZQSF7mxtpaBpe0uT3ZjoxQ4RHsbHnEAv4QG4TL6GRWugdbdCVGA9UI+6R6k8mJp/DE/wC7RHAHyYij7bQL7u1vfhqKLRKPSFySxsy5m4sxFiPHY+EyZ22Ltoej2TKzsKqBoaw/fo1B2B5ogxR5qjnyhuZpZgCLBubAI+yQVDeeg9MZwTx4i+h6Nejp7J272/GSyYgXHAVANR+sOnxjXxyy0HWpUqK2UrlpixtYg85fjK5vHuRlBqYch14tTuC6+Fe+Hg4+OVGobrVFdGdGDK1rEG4PH3ycvMu3DxJw2GUqdXJdgeBubLcfqgds0fA40VKavoMw4X8JHsgDWwCli6k03PF0Nif1gbq/7wMTOPqU/wA6mdfpKQNx4Wo6nyoW8QjouIm9SAWnteiwuKtKx+uo7QTceIzo2q4SmxJZEJPElFJPlInQajaag8QD5BHdPDofmr5o90YUHj6i80Fxgqf0dPzF90A7NpfRUvRp7oojw4aRTZtkUfoaXoqfujHE7pYSocz4aiTa1+bUaDxSZEMFmVQlLdXCqLLhqAF7/mkPrEi96N3sOuErMuHohgmhFKmCCSBcEDTjLhkkLvkLYGt4lHbUQSDDsO1NMUmdMyqwLqFDXAKki3TpftlybaezmP8AupW3Xhhr5t5UfwUNidVLXucoJBY5gALrr2TRNnbjYVqSMaPdMi5gXqMAemwLaTSI78P2b+ij/LN8MWXaGzOnCj/LP7pYjycYPT8ivnP8UMOTfB/Qjz6nxQqtPtDZX6Nb/wBvVHsjd8Xso/8AA/6Fb3S1Pyb4P6L+Or8UT/Fpg/o/46vxQKjUrbM6KJ9FiJV94Uo51bCqwFrMuSqBcG4PddeoM1Y8meE+jPpKvxRnj+TPDZDkVgbHUPUJ8erSCoYGpgCg5yk4JAuMmINj0i66GO1OzPoqnmYuQu7GyFOObC4m5PdBTmcd0ozDgRoyXPkE0ylyY4Qgdy3pa3xSiohtmfR1PNxk4HZveVezGS7LyX4PvH9LW+OG/Fngu8b09f45BS1fZfSlb/vIoH2V0rX7cbLj+LTA943p6/xwPxbYHvW9PW+ODFNdtl9C1+3GRG+zb/Jrf91LrU5OcCB8k+nrfHEKfJ5gjeyE/wDrVj/PAq5OyAtyMQT1AYr22Eqm8uLw4rD8F55adhcVM4N9c1sxv3s1ypyZYFlA5phwN1q1gfFqxmccpG7FDCYmmlEMFZFJDOz6l6gJuxJ+aJRMcn26NDFrUNcO2UUitqjr8vPfgdeAl0HJVgPo6npqnvkVyTjuan7Oj/PNFEgp/wCKnAd5V9NU9878VOA7yr6Z5cJ0opx5KMB3tb0zxM8lGB6q3pmlzJibGBTTyV4Hqremb3TpbC06EVGjWj+jWkJTePaNWdMZTVOpFw0i6VaPEqTLR0Gh0aNeciiVJFOc0gd9qn+w1fDkH/USSzVJUN+N4KXMtQD3qlluoBIGVgxzNwB04cZkZ/u7RFTaNNGvZmINtCO6OoPQRa/kmn4bGkZlf5SNlfo7q1w48DqQ3gJI6Jh61mFclSwIJsVYoRqdQw1ktg8ZWYn8uad7XNTFOC1r2HAk2ue2aRuB2oLCGTawmPXxFv8AfKf+bqe2nADYnoxlP/OH204GxHagnDaazHKtXFqjP+FKyoMzZcWGNuHDJc62HliOAweMxyG3OPTBsc9ZVUnpAuvdWgbBU3qw66NWpA9RqID641xW+2EVSTiKXiDqx7FJMy4cm+K+iX09P4IP4tcV9CP8xS+GA52RifwzbS1qQIRDmJtbuURlBPVdiAJslLGqABeZDgNzdo0RakpQE3OXEURc9Z7jWO/7E2qPnVP8zQ+CRWk7c2uFotY6lT6ph2Pe1RtdCb9usmdoYLHqp501SOn8vRP8krmIBGrLU6vztM+T5EgVFaGFSMhUHe1PSU/ghhUHe1PSU/glQ6Z4/wBgbbfDV1qJrbRl4Z0PFfd1ECQ3OfVf0lP4Jwf6j+lT/wDOB6M2ftJK1JKlM5ldQQfYeog3BHWJk3LTU/2yj+wU9lWpK/s7a2JUClResis4sq4hKYzMQL3ygDttG2+ODxVKogxfO5yl15yutc5cxFgRw1vpCtN5JHur/saR+1po4aZlyRN3J/YU/wDVNJBkBy0AtCkwt4Alok7wWaIVHlBTUgRu1TWdCKil46oiVNNp1O+PYIvT2vU777BN+UTxq1YisyIzAXyi/kGp+y8f4ermUEcCAR5ReU4baq999gi1DbVRQAGFhwGUSeUWSrjmMOjmVIbw1eseaIYbx1fq+bJsXKtdVzMNfaK1KnF8/wA7MLDQa2167+U36Zoz7z1R3vm/1mVOtsXU6O7qfa1/bIU1FUCoSeF9e0xZsap6T2GMKh1P36TE7wiUGNXr+wzhjF6/sMi7wYDrE4y5ABNrHt6JsW6ThcMirwUADzR7bzG8Jhi9wLcOm/365ObM25jMOuVDmUcAQGA+0Ga49+0raKVaOEqTIP76bQPCy+Kmv8zQBvHtNuFVl8lNfUDNWw9tmV5GbZ3go4dSatRE8BPdHxKNT2TK3qbQqaPialurnXt2LaNqe7hDZqhznpBzAHxkMG+2YtjUSG8e/LYglMMjZRqzka26Tb5o8JkC9cHNe5BKtobakEH1CS20NoslPIlKjTUA6IrDo4m7G58JvK0ranye2SFPBUTvW84fDB5xO9bzv6RsDOvNMnHOr3p87+k7nl70+cfdG94F4Dn8IHe/xGTO/WKepRwD1Ddmwh1OpIFeoFJPScoGsrmaTm/OJJXBoQBzWERBa/Qdb+G95Kq/ckPA/sF/1iaUJj/J3tVqKKVt3VEA314MDLp/eqr9Xzf6zNsakWswplVbeet1r5oibby1u+Hmr7o2LlWto3q3lXfeKt3/APCvujert6sfnnsX3RsTKsbcZ0qLbXq/SH7+SdLsTKqyvFA8aq8UDTKnavFA8ZBoorwHfOQDUjbnIBqSKVqPK7tjBqrGoBZmNjqbcOrySbZ5DbwP+TH6w/0tLEqv4KgHqhW4G9+wmBtCgqvlXo43N9YOCrZambqB7cpAimHoZ6gB11u338c0ydYPYisoLXueoxz/AHeTrbt/pJSlTsIpaTVwywmzFpg5b69ZvHqUoacDGqWQWiwMbAw94DgNDXvG2eHDQpltKjcSpkWJ7PXLpWTMJUcclnI8MRKSBhrxMGDebYHvAJnP4DeFJkAqLkDrIHbpJnfs/laXgpkfxmQtL5Q8YjrePGc4aRPEUyD483HyyVqLZua/5NP2X8wlmDypbo1Pya/s/wCYSzZ5nl21x6OM0LniWaAXkUoXhC0KTCkwOLffSBCXH3tOhFbVooGjdWh1eELhoYPEA07NAXzQC0SzTi8A5eQ28T/k1/W/lMlC8ht427lf1vZLCoaie6+/VJvYtHQsenh4h9zIOhSzMB1/cyz4cWAAlqQ9zQA33+/iiQaCGkUrmnBoQGBmgLZoZakRDQRKhZWiitGwaKK0oWMgts7NdnDIpII1tbQ+WTQaCDCqquyKveHtX3w42LW7z+JffLTaGEJirDYlbvf4l98H+wavUPOEtIWCBBip1NiVVGaw7nXje9uiR+0Dcqfq+sy+taxEo+18GadUjo4r4ib++DFo3Uayr+z/AJhLJnlV3Ybh+p/MJYw8lWHGedeIZoOeRSueFLQnOQjPAOak6Ic6J0IrivDh43DQ4eRDgNDZo3zwQ0inGaAXiV4GaAcvILbdbMQB831yUxNWykgcAdPJK61fMbWNz7ZqJTvZFH5x8Q9smUMbYSllUAdUciLQoDDBonBMilA04mJgw8oPmgkwkEQD3hg0IIImkKZoYNCQQYCoP3+yKAxFWhgYUvOzRNW+/jg3gGvIfeTB5qeYcV9R4+ySxMTdAQQfCPJAgNhbRCFQerK3lOh7ZbBUlExFLmnKnr08I6JadjY0vSUnwi56bG0VIlecnc5Ec0G8ilTUhGeELxMtAULmBEC331nQiCUwy/fsnTpkHPu9UOvR9+idOkUHvEMJ06ABGkaqNe2dOlQv9/sh/v8AZOnSABDTp0qjD3QzfftnToQYwJ06FHH37IMGdNIEe6GHsgToBl4eWGH37IM6UGUaffqg9XjnTpBy8Oz1QG+/ZOnSgjj7+SHpfJ7PVOnQF0Hq9k7+vrnTpFcYlU+/aJ06ECo0nTp0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9702" name="AutoShape 6" descr="data:image/jpeg;base64,/9j/4AAQSkZJRgABAQAAAQABAAD/2wCEAAkGBhQSEBUUEhQUFBQUFBUUFBQWFRQUFRUUFBQVFBQUFhUXHSYeFx0kGRUUHy8gIycpLCwtFR8xNTAqNSYrLCkBCQoKDgwOFw8PFykcHBwpKSwpKSwpKSwpKSkpKSwsKSkpKSkpKSkpKSkpKSkpLCkpKSwpKSkpKSkpKSkpLCkpKf/AABEIAMIBAwMBIgACEQEDEQH/xAAcAAAABwEBAAAAAAAAAAAAAAABAgMEBQYHAAj/xABQEAACAQIDAwULBgsFBwUAAAABAgADEQQSIQUGMQcTQVGRIlJhcYGSk7HB0dIyQlNiofAUFyMzVHJzgqLC4RUWY5SyJDRDRKOk8YOEs8PT/8QAGQEBAQEBAQEAAAAAAAAAAAAAAAECAwQF/8QAHhEBAQEAAgIDAQAAAAAAAAAAAAERAjESIUFRgQP/2gAMAwEAAhEDEQA/AJFFiypORYqqzKACQ2WHAnZZFEywQsPlggSAtoIEPaCFmVAFhgsMoh7QpPLGu1cdzFLnMoc50QAkqO6DEkka6BD1cfBq+kZvJgHrYVqdMqCXp3zEDuQKmaxPTbt1HTLJ7Sp3G4VkpgpQZ6llOTuxxNm1LDo1jzamxHVlFGkrKVuSztcNfhbMvRJDBHuRc8ABr4BJWjU043npvCT4cpyUbDYHE5axq4QEpWZKQRvl0wBZzmrWGv8A4j7CbFqVB+ZKeB1+y61yDLch9cVSZsk+GpdZnj8Lj1qMKWCpuq6BixGbw25/SPtj7Mxjq3PYWkh0y924HE3J/Kt0WmgAQZLn0qlf2TiFzg4ZGI0QrUaxPSSC17cB19Pgjc4LEikxbCLzmbKgFU5dG1LXa9ip0trcHThL7KVvZjr1UF81mbIo1yuLpfx5h5ATJJPotwjj8JUFTJSw4tlUjPUNyeL2W4JsNB1kEaSvbW25Vw7UhVwhVarsoc1MugUkDiwDXGtzpfhJjG7XqZke3y1NMWscpQgoRmNgQSSCbnyWAhN/9pmtUwLHuFIrOqjKzBwtjfhx06Ba/TNZLOmfJOVaNmI6iR2G0TKR7iPlt+s3+oxPLODqaFImUj0pCFIFG5SzbCr4aq/YrmUnCU7IviHu9kunKubYekOuox7KZ98qVJbKPF7TOnCJemj7tUbYSl+qT2sT7Y6rU9eI8Vjf1xXYlG2Goj/CT7VB9sVfC+LsnMRzr4R2H4oQJfpH2+X50fthD1QhwXX19UIaZBOjpqWs6TAdFiyrARYqFnVBbTrQ+WDlkUS0ECHywQkgJaCBFAkEU5lQKIfLDLTinNyKblZA77PlwTn/ABKQPHgSwJ08cshpyA32AGBqFlDAPSuDex/KBejXplhelx2Njb0kJN+5XW470dcmKLjr9Uz7A4/IiBFbJzdIqG7prNTU6kW9UlsPtR9Dla17cD9+meyPLq5rWjlHlVw20yLg6a6g3HR12jqjvPSVsrVUVr2KlhcE9BB4cZm8WpyWO87NIzE7wUaY7pxcgkKNXawvZUGrHwCQe0N+KacKWLqki9kw9Ww8BzhbHtmJxb8ltq1QoLMbAAknqAFyZVN48RRBYBiriqlRjkz57ocgHRbgPL0xTbWLqvTS45tG+VYlraaBzYW1vpqDpxldGHqVCofNTChmQgBWYrrTNjYkdyLcDx4cS6LRsJgVrqTVKh3OZKmU2uM2hVeggWF+ldOMqe2MKtTGYJQcoZqlgdLXfuRc30JP3uJbsLilUOajO5qqAArWAZQGRwuhupA8R16ZB7Wrc5tXBotJEyls3c2zK1Wndm0GuUE5h1nXol8vTMWhjdiesk/bDqs6nTi60553c3KQuSOjThealGY8rraYdes1D/oHtlX+b5B6ryzcrx/L4Zfqse2oo/llZrUjlOh4W4HqtOnFL017CY2itFBztMWRB8tOhQOuH/tGl9NTP76e+YgaDd6ew+6FWkbi6m2l9DwmPEa9h6yB1LOgK3zuatPuyQR0Ncgmza2tYCOauLpW/PJ56TJ9rImUZF1v0LwW3SezSQuIpNp3J7DJxnprl22442l9JT89ffOmFcw3ensMCXxZegUWKBYCCLKs2yIEghIqFghZAQJDrThlWKKsikisEWjHFbxYVTY4mgD1c7Tv645wmKSoL03Rx1oysO1TMqdKkOFiiUtIfmpFNikq3KQttmVyOg0T/wBekPbLJtLalKhbnXCZr5RqS1rXsACTxHbKbvxvHRr4DEU6ZYtkptqthZcRQJ4+MSzsWfczBXwdE1CCxpU7WPzeaTLeWGns09FpmW7PLLQo4elSqUKt6dNKZZGpuDkULmsctr24a+OTqcu+DHCjiT4+aHqYz1+cx5/H2sG2ty3r2JrVaQAsVQIynjqQRxsbSHbkxLsb42sNLLenTJHDib68I82TyxYOubFKiHwgN6pZKO92FIvnt4/6EzO36XJGfVORQGqGfHVHsQb82FItwscxtNKo7PTKFPdkAAsbXJtxOUAXMRG82Eb/AIi9jD2Qr70YYaKwY+MD1x+Fz7SnMgL16W16urWVfGYC9ZbNkuegKWN+IVcpPsErm+HKnh6ZyJUNR7nMtGzKgtwNQkAtfqv5Jm23OUKtVDLSvRR1Ksc2aq6nipqWGVT1KB4SY9TtLLek9vzvstHGEYJ1dFQK5KhhzndK4DD5YtbUaX4cJCbB3oqYnaWC4LkqUqXc5tUNQFgcxPHWUyq0nOTtL7Uwo/xlPmgt7Jh0kj0FRp6CLrTlHxXK1haVR6ZpYhgjFOcVUykqcrWuw0uDD0uWbZ548+vjpqf9LmcsdNXXm4BSBsraFPE0UrUWzU6gupsR0kEEHUEEEW8EctTlRne/m41bG10qU3pqEp5bPmvfMzX0B6x2StfiixP0lDtqfDNienAFKF1j34oMV9LQ7avwwp5IMX9LQ86p8M2cU4Bpy4eVYseSLF/S0fOqfDCHklxn0lHz6vwzaTTibU5cibWMfinxn0lH0lX4YE2Q050ZDyqIQRdREki6wyMBDBZwhxAKBGO8Jtg8R+wrf/E0kgJHbyIThK4XiaFa3j5tpKrzystm4mKanULKbG58oIXQ9cqiyxboHum6rjt0v7JRvOy6pempPEiPCkYbv60VkplmFUDlLw7FsKUFyKjgjrB5u/qlL2xs4pTrkWCth7IBb5KNSuRbSwyEeSaLygYvmRhqpXOErG63K3DIQRcajQcZD7v1xW22iOoam1OoGV+7zhsORZwdGuFF9NZvj0Vj2Iq3VBe9hwA4HTweCJlCJ6sG4ez/ANCwvoKfugncXAfoWF9DT90qPKIbx9kEV2627TPVZ3C2f+hYX0NP3Qv9wdnfoWG9CnujR5XGIfvm7TDtiqhFizkdRJt2T0XvDsrY2DNIV8Jhw1ZstNRQzFiGUN8lTa2ceOTP4u9nfoeH9GI0x5Yym0AAz1OeTfZ36HQ83+sTbky2af8Ak6X8Q9RjR5ZcSf5PagTaNFzwpitUPip4eq/8s9BtyVbMP/KU/OqD+aQO+252BwGAr1sPh0SqyigjXdiOfYUmAzMQLqzC46CYFb5JbtQfNqC5b94kMenS+bq1tx0lm30wlOngcRVyrdaT2ut7llKKBfgczKb+CMuTjCqmDUgaszMePDMSml7fJKzuVKu34BzYI/L1qVMccxIY1T4LWpz37ePD8ePvn+prk/wPNbMwy9Jp5z46rNU/mEnqxsIXB4bm6aIOCIqD9xQvsg4r5JnzXtV7b+3ebptlJDlTlNuB65hG19o1alVzUqVH7o/Kdm6fCdJre9h9RmN1zd2P1j65vEWXkvxjjadBQ7ZW5wMuY5T+RqEXXgdQD5JvJE8/cnLW2rhtL9247aVQX8nGegTIEyIUiKEQpEoRKzocidAg0EWUROmIuokAgQ4EAQSwAudANSTwA6zAMBE8VQzIyngVIPiIIMaHaub8yuf65OWn5Gtd/wB0EeEROphi2tVuc+rbLTH7nzv3ifJJRje1N0OYBK16dYDQGmKh16rhSt/BmhdgM1OqQVa3G4Hi/pNE2jXUdxTQAC4vYHsvwkLVdKZzMQD4hc+AQmrtsHbwFIaObf4ZH2iTFHeIH5lXzCR2ynbF2lnXTQXk/QrEcZK1o23MOmNCUmLIocOxKkdyAQR2G/klcxrrs/G0sUitVKVRRKoVPOCoppjIRpmAcG19bgaay2UgrOuZXYXvZFLNcK1iFGp1tKftukvPYd8lW1KvSLZkIJVK2YgDpNl4SzoXz8ZlL9FxvkpIf/siycoCsLjB44jr5hbf65WMLvHSAOemdcrHJh63yrnMNUPc8LdOpjvZ22cNTpsSK1QO+ZkehinQ2zDN3asoOo0Fh3I6hZp6O9pcrmGoPkrUcWjlC+U0kByi+tuc8B7DE9lcsGDxDFaa17quY5kpqLXAtc1OOszXlGy1MUj0syhKC5bq9PLapVcKocBrKCoB+rFtibq4mpRV1p02vfukFBL69OW2bp1PXKjSdq7wYHEhfwjDmqKZLLnFBsp6SPyvgHZJbCb9UHsQtQA9Ypj7M95ma7nYnpo3/eX2NAO5eK+gPkKH2wLth+WnZ7mwavcddF/ZHS8rWAPz6voKvumPDdev+EPSGVCNSHKqFGl9en5XAaxVdlOhZXOUjLcU1Vxexuc19eAGl+mMo2BeVXZ5/wCJU9BX+GUzlZ35w9fDUUouxHPhnJp1FAyIxT5Si/dW4dUqpKICTzxt1Ul1+0Whl2/hho5JXS4enYddiGFjb2SCzbu8oGz6VGnT57IUpopLU3FyqhSb28EJt/blDGYzApSqpVRKj16hU5rZebVQQNelpk22qor4lmo08iswWmiKq3Gir3Ki2YnXxmazuvuvhcJkc5TiBTC1GNRiM5HdkAnLxuJ35f2vLjljlP5SXV6G3E7/APhf3Rpj94KYX5V/3W90SWtmHckeMW7NJHY/FFePYZ547aru8m2Fe4FuHFmA+zo8pmY83nc26WPV19HXNPx706twPlW4XsR4R/SBsnZNECz01YA6dY9k3WdRnJtuhiUx1Ou9IrRVahDkqAS1NkXKL3PyuqbFaV3ZmyUDc5QqPTBFiqkBM1wbtTIyk+S+vGSoxzp+dW4+kpgkfvU9WHkzeSRTwiFIg0ayuuZGDKeBBBHaJzCUJmdOgwIOnFWqBQWYgAakkgADrJPCUvaXKLQpVGpKwDKSrO4fIrKbEZVGZzfxDwxClvlgGIatiTVYajPTcIp+pTC5R4zc+GRFtO1y/wCYTOPpGulLxj51T90W+tCjA5jesxqkagEWpqfq0xp5WzHwyGHKHgfpx5lT4Yf+/wDgP0hfNqfDAsJaJ1H0kGN/MB+kL5tT4ZG7S37olrUq6hRazrmDX8ZGlpKD49buxUEgsSDYyGxmxc7Zgpv0s2c+QC9gIcb7NzgUYuvlIuXNcgDXUWyXJ98la+/VMUmyYmqzBTY86cxPjK2nHObtLxnwJszDNSGv2Aj13kxs7Gs9Q9KgcbDj45AU95+cUK+Lq2b5SmqLWPEHuReS1HbmGWwWtTt+tNcZflnlynxFu2LiAtZSeADk+Y3VIveCjek4ystRaytY2OhaowtYnXVbjxRPYm38OMRTJrUgA2pLqBYgjW/jj/E7bw/OPevSNqyMpzqbhavQb96fsnSMID+z61tKTjS2iP1k9Xhi2zcLUU2qpVdGa+V1bJmNwCb6cSOwS5rvNhf0ij6RPfEcXtzDOAPwmgLNm/O0+gEa6+G/kgVnaW6dKo12ZxZcosRYJdjpcHgWNh0C0JszdfmBlp4nEhdQE5wZQx1FrAW06fDJxsRhzwxVHgQDzi9PSDn4+GJ0sRSza4jDEWy2utrdX5yUNxs9/wBJr9fyugfKPkOloouBq8PwmvfhxHE/J/8APri+J2pSUrapRfMwuVZO5OgBPd/e0eA0Sb8/Q4EWzrazEE37vwfbArDbmKzl2r1WZtSxAvoe6Pk4W7bRntfdbmaOdHZ+6AKlQeI0Ph8mkunM0iPz9LgBcVBfTUH5WpEWUJnVufpaMrWFRbaaEAZukX7YGRY1wgGZNSDa4y+Xhx4RXdqrh6lfJikUowst7hM3SHb/AMTWdvbMwuNpc3WZDY3VhUUOhOl1a+ni4HpmC4ndp2dszq4DMFviEUZQSF7mxtpaBpe0uT3ZjoxQ4RHsbHnEAv4QG4TL6GRWugdbdCVGA9UI+6R6k8mJp/DE/wC7RHAHyYij7bQL7u1vfhqKLRKPSFySxsy5m4sxFiPHY+EyZ22Ltoej2TKzsKqBoaw/fo1B2B5ogxR5qjnyhuZpZgCLBubAI+yQVDeeg9MZwTx4i+h6Nejp7J272/GSyYgXHAVANR+sOnxjXxyy0HWpUqK2UrlpixtYg85fjK5vHuRlBqYch14tTuC6+Fe+Hg4+OVGobrVFdGdGDK1rEG4PH3ycvMu3DxJw2GUqdXJdgeBubLcfqgds0fA40VKavoMw4X8JHsgDWwCli6k03PF0Nif1gbq/7wMTOPqU/wA6mdfpKQNx4Wo6nyoW8QjouIm9SAWnteiwuKtKx+uo7QTceIzo2q4SmxJZEJPElFJPlInQajaag8QD5BHdPDofmr5o90YUHj6i80Fxgqf0dPzF90A7NpfRUvRp7oojw4aRTZtkUfoaXoqfujHE7pYSocz4aiTa1+bUaDxSZEMFmVQlLdXCqLLhqAF7/mkPrEi96N3sOuErMuHohgmhFKmCCSBcEDTjLhkkLvkLYGt4lHbUQSDDsO1NMUmdMyqwLqFDXAKki3TpftlybaezmP8AupW3Xhhr5t5UfwUNidVLXucoJBY5gALrr2TRNnbjYVqSMaPdMi5gXqMAemwLaTSI78P2b+ij/LN8MWXaGzOnCj/LP7pYjycYPT8ivnP8UMOTfB/Qjz6nxQqtPtDZX6Nb/wBvVHsjd8Xso/8AA/6Fb3S1Pyb4P6L+Or8UT/Fpg/o/46vxQKjUrbM6KJ9FiJV94Uo51bCqwFrMuSqBcG4PddeoM1Y8meE+jPpKvxRnj+TPDZDkVgbHUPUJ8erSCoYGpgCg5yk4JAuMmINj0i66GO1OzPoqnmYuQu7GyFOObC4m5PdBTmcd0ozDgRoyXPkE0ylyY4Qgdy3pa3xSiohtmfR1PNxk4HZveVezGS7LyX4PvH9LW+OG/Fngu8b09f45BS1fZfSlb/vIoH2V0rX7cbLj+LTA943p6/xwPxbYHvW9PW+ODFNdtl9C1+3GRG+zb/Jrf91LrU5OcCB8k+nrfHEKfJ5gjeyE/wDrVj/PAq5OyAtyMQT1AYr22Eqm8uLw4rD8F55adhcVM4N9c1sxv3s1ypyZYFlA5phwN1q1gfFqxmccpG7FDCYmmlEMFZFJDOz6l6gJuxJ+aJRMcn26NDFrUNcO2UUitqjr8vPfgdeAl0HJVgPo6npqnvkVyTjuan7Oj/PNFEgp/wCKnAd5V9NU9878VOA7yr6Z5cJ0opx5KMB3tb0zxM8lGB6q3pmlzJibGBTTyV4Hqremb3TpbC06EVGjWj+jWkJTePaNWdMZTVOpFw0i6VaPEqTLR0Gh0aNeciiVJFOc0gd9qn+w1fDkH/USSzVJUN+N4KXMtQD3qlluoBIGVgxzNwB04cZkZ/u7RFTaNNGvZmINtCO6OoPQRa/kmn4bGkZlf5SNlfo7q1w48DqQ3gJI6Jh61mFclSwIJsVYoRqdQw1ktg8ZWYn8uad7XNTFOC1r2HAk2ue2aRuB2oLCGTawmPXxFv8AfKf+bqe2nADYnoxlP/OH204GxHagnDaazHKtXFqjP+FKyoMzZcWGNuHDJc62HliOAweMxyG3OPTBsc9ZVUnpAuvdWgbBU3qw66NWpA9RqID641xW+2EVSTiKXiDqx7FJMy4cm+K+iX09P4IP4tcV9CP8xS+GA52RifwzbS1qQIRDmJtbuURlBPVdiAJslLGqABeZDgNzdo0RakpQE3OXEURc9Z7jWO/7E2qPnVP8zQ+CRWk7c2uFotY6lT6ph2Pe1RtdCb9usmdoYLHqp501SOn8vRP8krmIBGrLU6vztM+T5EgVFaGFSMhUHe1PSU/ghhUHe1PSU/glQ6Z4/wBgbbfDV1qJrbRl4Z0PFfd1ECQ3OfVf0lP4Jwf6j+lT/wDOB6M2ftJK1JKlM5ldQQfYeog3BHWJk3LTU/2yj+wU9lWpK/s7a2JUClResis4sq4hKYzMQL3ygDttG2+ODxVKogxfO5yl15yutc5cxFgRw1vpCtN5JHur/saR+1po4aZlyRN3J/YU/wDVNJBkBy0AtCkwt4Alok7wWaIVHlBTUgRu1TWdCKil46oiVNNp1O+PYIvT2vU777BN+UTxq1YisyIzAXyi/kGp+y8f4ermUEcCAR5ReU4baq999gi1DbVRQAGFhwGUSeUWSrjmMOjmVIbw1eseaIYbx1fq+bJsXKtdVzMNfaK1KnF8/wA7MLDQa2167+U36Zoz7z1R3vm/1mVOtsXU6O7qfa1/bIU1FUCoSeF9e0xZsap6T2GMKh1P36TE7wiUGNXr+wzhjF6/sMi7wYDrE4y5ABNrHt6JsW6ThcMirwUADzR7bzG8Jhi9wLcOm/365ObM25jMOuVDmUcAQGA+0Ga49+0raKVaOEqTIP76bQPCy+Kmv8zQBvHtNuFVl8lNfUDNWw9tmV5GbZ3go4dSatRE8BPdHxKNT2TK3qbQqaPialurnXt2LaNqe7hDZqhznpBzAHxkMG+2YtjUSG8e/LYglMMjZRqzka26Tb5o8JkC9cHNe5BKtobakEH1CS20NoslPIlKjTUA6IrDo4m7G58JvK0ranye2SFPBUTvW84fDB5xO9bzv6RsDOvNMnHOr3p87+k7nl70+cfdG94F4Dn8IHe/xGTO/WKepRwD1Ddmwh1OpIFeoFJPScoGsrmaTm/OJJXBoQBzWERBa/Qdb+G95Kq/ckPA/sF/1iaUJj/J3tVqKKVt3VEA314MDLp/eqr9Xzf6zNsakWswplVbeet1r5oibby1u+Hmr7o2LlWto3q3lXfeKt3/APCvujert6sfnnsX3RsTKsbcZ0qLbXq/SH7+SdLsTKqyvFA8aq8UDTKnavFA8ZBoorwHfOQDUjbnIBqSKVqPK7tjBqrGoBZmNjqbcOrySbZ5DbwP+TH6w/0tLEqv4KgHqhW4G9+wmBtCgqvlXo43N9YOCrZambqB7cpAimHoZ6gB11u338c0ydYPYisoLXueoxz/AHeTrbt/pJSlTsIpaTVwywmzFpg5b69ZvHqUoacDGqWQWiwMbAw94DgNDXvG2eHDQpltKjcSpkWJ7PXLpWTMJUcclnI8MRKSBhrxMGDebYHvAJnP4DeFJkAqLkDrIHbpJnfs/laXgpkfxmQtL5Q8YjrePGc4aRPEUyD483HyyVqLZua/5NP2X8wlmDypbo1Pya/s/wCYSzZ5nl21x6OM0LniWaAXkUoXhC0KTCkwOLffSBCXH3tOhFbVooGjdWh1eELhoYPEA07NAXzQC0SzTi8A5eQ28T/k1/W/lMlC8ht427lf1vZLCoaie6+/VJvYtHQsenh4h9zIOhSzMB1/cyz4cWAAlqQ9zQA33+/iiQaCGkUrmnBoQGBmgLZoZakRDQRKhZWiitGwaKK0oWMgts7NdnDIpII1tbQ+WTQaCDCqquyKveHtX3w42LW7z+JffLTaGEJirDYlbvf4l98H+wavUPOEtIWCBBip1NiVVGaw7nXje9uiR+0Dcqfq+sy+taxEo+18GadUjo4r4ib++DFo3Uayr+z/AJhLJnlV3Ybh+p/MJYw8lWHGedeIZoOeRSueFLQnOQjPAOak6Ic6J0IrivDh43DQ4eRDgNDZo3zwQ0inGaAXiV4GaAcvILbdbMQB831yUxNWykgcAdPJK61fMbWNz7ZqJTvZFH5x8Q9smUMbYSllUAdUciLQoDDBonBMilA04mJgw8oPmgkwkEQD3hg0IIImkKZoYNCQQYCoP3+yKAxFWhgYUvOzRNW+/jg3gGvIfeTB5qeYcV9R4+ySxMTdAQQfCPJAgNhbRCFQerK3lOh7ZbBUlExFLmnKnr08I6JadjY0vSUnwi56bG0VIlecnc5Ec0G8ilTUhGeELxMtAULmBEC331nQiCUwy/fsnTpkHPu9UOvR9+idOkUHvEMJ06ABGkaqNe2dOlQv9/sh/v8AZOnSABDTp0qjD3QzfftnToQYwJ06FHH37IMGdNIEe6GHsgToBl4eWGH37IM6UGUaffqg9XjnTpBy8Oz1QG+/ZOnSgjj7+SHpfJ7PVOnQF0Hq9k7+vrnTpFcYlU+/aJ06ECo0nTp0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29704" name="Picture 8" descr="http://cache.gawkerassets.com/assets/images/17/2009/12/4020313624_76695218d5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603" y="1529408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Workspace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lugar onde o desenvolvedor possa trabalhar </a:t>
            </a:r>
            <a:r>
              <a:rPr lang="pt-BR" dirty="0" smtClean="0"/>
              <a:t>isoladamente sobre </a:t>
            </a:r>
            <a:r>
              <a:rPr lang="pt-BR" dirty="0" smtClean="0"/>
              <a:t>os seus artefatos enquanto ele finaliza uma tarefa </a:t>
            </a:r>
            <a:r>
              <a:rPr lang="pt-BR" dirty="0" smtClean="0"/>
              <a:t>sem interferências </a:t>
            </a:r>
            <a:r>
              <a:rPr lang="pt-BR" dirty="0" smtClean="0"/>
              <a:t>externas.</a:t>
            </a:r>
          </a:p>
          <a:p>
            <a:r>
              <a:rPr lang="pt-BR" dirty="0" smtClean="0"/>
              <a:t> Utilizado para:</a:t>
            </a:r>
          </a:p>
          <a:p>
            <a:pPr lvl="1"/>
            <a:r>
              <a:rPr lang="pt-BR" dirty="0" smtClean="0"/>
              <a:t> Criação/edição de artefatos</a:t>
            </a:r>
          </a:p>
          <a:p>
            <a:pPr lvl="1"/>
            <a:r>
              <a:rPr lang="pt-BR" dirty="0" smtClean="0"/>
              <a:t> Operações de gerenciamento</a:t>
            </a:r>
          </a:p>
          <a:p>
            <a:pPr lvl="1"/>
            <a:r>
              <a:rPr lang="pt-BR" dirty="0" smtClean="0"/>
              <a:t> Consultas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Workspace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3794" name="Picture 2" descr="O controle de versão é composto por duas partes: repositório e área de trabalh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4536504" cy="4598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Funções</a:t>
            </a:r>
            <a:r>
              <a:rPr lang="en-US" dirty="0" smtClean="0"/>
              <a:t>: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1875263" y="1600200"/>
          <a:ext cx="5628423" cy="4495801"/>
        </p:xfrm>
        <a:graphic>
          <a:graphicData uri="http://schemas.openxmlformats.org/drawingml/2006/table">
            <a:tbl>
              <a:tblPr/>
              <a:tblGrid>
                <a:gridCol w="1876141"/>
                <a:gridCol w="1876141"/>
                <a:gridCol w="1876141"/>
              </a:tblGrid>
              <a:tr h="333022"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rgbClr val="FFFFFF"/>
                          </a:solidFill>
                          <a:latin typeface="ZapfHumnst Dm BT"/>
                        </a:rPr>
                        <a:t>Centralizado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4B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rgbClr val="FFFFFF"/>
                          </a:solidFill>
                          <a:latin typeface="ZapfHumnst Dm BT"/>
                        </a:rPr>
                        <a:t>Distribuído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4B7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600">
                          <a:solidFill>
                            <a:srgbClr val="FFFFFF"/>
                          </a:solidFill>
                          <a:latin typeface="ZapfHumnst Dm BT"/>
                        </a:rPr>
                        <a:t>Descrição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D4B7B"/>
                    </a:solidFill>
                  </a:tcPr>
                </a:tc>
              </a:tr>
              <a:tr h="582789">
                <a:tc>
                  <a:txBody>
                    <a:bodyPr/>
                    <a:lstStyle/>
                    <a:p>
                      <a:r>
                        <a:rPr lang="pt-BR" sz="1600"/>
                        <a:t>checkout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clone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criação da cópia de trabalho/repositório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</a:tr>
              <a:tr h="832556">
                <a:tc>
                  <a:txBody>
                    <a:bodyPr/>
                    <a:lstStyle/>
                    <a:p>
                      <a:r>
                        <a:rPr lang="pt-BR" sz="1600"/>
                        <a:t>commit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commit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envia alterações para o repositório, criando uma revisão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</a:tr>
              <a:tr h="1082322">
                <a:tc>
                  <a:txBody>
                    <a:bodyPr/>
                    <a:lstStyle/>
                    <a:p>
                      <a:r>
                        <a:rPr lang="pt-BR" sz="1600"/>
                        <a:t>update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update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atualiza a cópia/área de trabalho em uma revisão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</a:tr>
              <a:tr h="832556">
                <a:tc>
                  <a:txBody>
                    <a:bodyPr/>
                    <a:lstStyle/>
                    <a:p>
                      <a:endParaRPr lang="pt-BR" sz="1600"/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pull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importa revisões feitas em outro repositório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</a:tr>
              <a:tr h="832556">
                <a:tc>
                  <a:txBody>
                    <a:bodyPr/>
                    <a:lstStyle/>
                    <a:p>
                      <a:endParaRPr lang="pt-BR" sz="1600"/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/>
                        <a:t>push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600" dirty="0"/>
                        <a:t>envia revisões locais para outro repositório</a:t>
                      </a:r>
                    </a:p>
                  </a:txBody>
                  <a:tcPr marL="83256" marR="83256" marT="41628" marB="41628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9552" y="5949280"/>
            <a:ext cx="8153400" cy="722784"/>
          </a:xfrm>
        </p:spPr>
        <p:txBody>
          <a:bodyPr>
            <a:normAutofit fontScale="85000" lnSpcReduction="20000"/>
          </a:bodyPr>
          <a:lstStyle/>
          <a:p>
            <a:r>
              <a:rPr lang="pt-BR" i="1" dirty="0" smtClean="0"/>
              <a:t>(1) Duas cópias de trabalho são criadas a partir do comando </a:t>
            </a:r>
            <a:r>
              <a:rPr lang="pt-BR" dirty="0" err="1" smtClean="0"/>
              <a:t>checkout</a:t>
            </a:r>
            <a:r>
              <a:rPr lang="pt-BR" i="1" dirty="0" smtClean="0"/>
              <a:t>. As duas iniciam no mesmo estado.</a:t>
            </a:r>
            <a:endParaRPr lang="pt-BR" dirty="0"/>
          </a:p>
        </p:txBody>
      </p:sp>
      <p:pic>
        <p:nvPicPr>
          <p:cNvPr id="36866" name="Picture 2" descr="http://www.pronus.eng.br/images/dvcs/sincronizacao_centralizado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184576" cy="4403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1560" y="5805264"/>
            <a:ext cx="8153400" cy="866800"/>
          </a:xfrm>
        </p:spPr>
        <p:txBody>
          <a:bodyPr>
            <a:normAutofit fontScale="85000" lnSpcReduction="10000"/>
          </a:bodyPr>
          <a:lstStyle/>
          <a:p>
            <a:r>
              <a:rPr lang="pt-BR" i="1" dirty="0" smtClean="0"/>
              <a:t>(2) Os dois desenvolvedores executam modificações nas suas cópias de trabalho, mas Aline publica antes no repositório.</a:t>
            </a:r>
            <a:endParaRPr lang="pt-BR" dirty="0"/>
          </a:p>
        </p:txBody>
      </p:sp>
      <p:pic>
        <p:nvPicPr>
          <p:cNvPr id="37890" name="Picture 2" descr="http://www.pronus.eng.br/images/dvcs/sincronizacao_centralizado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28800"/>
            <a:ext cx="4663595" cy="3960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1560" y="5417840"/>
            <a:ext cx="8153400" cy="1440160"/>
          </a:xfrm>
        </p:spPr>
        <p:txBody>
          <a:bodyPr>
            <a:normAutofit fontScale="77500" lnSpcReduction="20000"/>
          </a:bodyPr>
          <a:lstStyle/>
          <a:p>
            <a:r>
              <a:rPr lang="pt-BR" i="1" dirty="0" smtClean="0"/>
              <a:t>(3) Roberto tenta publicar suas alterações, mas o controle de versão recusa justificando que as alterações foram baseadas em arquivos desatualizados. No caso, um ou mais arquivos alterados por Roberto já haviam sido alterados por Aline antes</a:t>
            </a:r>
            <a:endParaRPr lang="pt-BR" dirty="0"/>
          </a:p>
        </p:txBody>
      </p:sp>
      <p:pic>
        <p:nvPicPr>
          <p:cNvPr id="38914" name="Picture 2" descr="http://www.pronus.eng.br/images/dvcs/sincronizacao_centralizado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84783"/>
            <a:ext cx="4464496" cy="3791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83568" y="5703168"/>
            <a:ext cx="8153400" cy="1154832"/>
          </a:xfrm>
        </p:spPr>
        <p:txBody>
          <a:bodyPr/>
          <a:lstStyle/>
          <a:p>
            <a:r>
              <a:rPr lang="pt-BR" i="1" dirty="0" smtClean="0"/>
              <a:t>(4) Na atualização da cópia de trabalho, o controle de versão já mescla automaticamente as revisões.</a:t>
            </a:r>
            <a:endParaRPr lang="pt-BR" dirty="0"/>
          </a:p>
        </p:txBody>
      </p:sp>
      <p:pic>
        <p:nvPicPr>
          <p:cNvPr id="39938" name="Picture 2" descr="http://www.pronus.eng.br/images/dvcs/sincronizacao_centralizado_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3"/>
            <a:ext cx="4890120" cy="41810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55576" y="5343128"/>
            <a:ext cx="8153400" cy="1514872"/>
          </a:xfrm>
        </p:spPr>
        <p:txBody>
          <a:bodyPr>
            <a:normAutofit fontScale="92500" lnSpcReduction="20000"/>
          </a:bodyPr>
          <a:lstStyle/>
          <a:p>
            <a:r>
              <a:rPr lang="pt-BR" i="1" dirty="0" smtClean="0"/>
              <a:t>(5) Após conferir se a atualização e a </a:t>
            </a:r>
            <a:r>
              <a:rPr lang="pt-BR" i="1" dirty="0" err="1" smtClean="0"/>
              <a:t>mesclagem</a:t>
            </a:r>
            <a:r>
              <a:rPr lang="pt-BR" i="1" dirty="0" smtClean="0"/>
              <a:t> produziram o resultado desejado, Roberto envia as mudanças ao repositório. Enquanto isso, Aline já trabalha em outra tarefa, executando novas alterações.</a:t>
            </a:r>
            <a:endParaRPr lang="pt-BR" dirty="0"/>
          </a:p>
        </p:txBody>
      </p:sp>
      <p:pic>
        <p:nvPicPr>
          <p:cNvPr id="40962" name="Picture 2" descr="http://www.pronus.eng.br/images/dvcs/sincronizacao_centralizado_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71588"/>
            <a:ext cx="4306542" cy="3657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É </a:t>
            </a:r>
            <a:r>
              <a:rPr lang="pt-BR" dirty="0" smtClean="0"/>
              <a:t>uma configuração formalmente aprovada para servir de referência para o desenvolvimento posterior do sistema</a:t>
            </a:r>
            <a:r>
              <a:rPr lang="pt-BR" dirty="0" smtClean="0"/>
              <a:t>.</a:t>
            </a:r>
          </a:p>
          <a:p>
            <a:endParaRPr lang="en-US" dirty="0" smtClean="0"/>
          </a:p>
          <a:p>
            <a:r>
              <a:rPr lang="pt-BR" i="1" dirty="0" smtClean="0"/>
              <a:t>“Uma especificação ou produto que foi formalmente revisto </a:t>
            </a:r>
            <a:r>
              <a:rPr lang="pt-BR" i="1" dirty="0" smtClean="0"/>
              <a:t>e aprovado</a:t>
            </a:r>
            <a:r>
              <a:rPr lang="pt-BR" i="1" dirty="0" smtClean="0"/>
              <a:t>, o qual daí em diante serve como base para </a:t>
            </a:r>
            <a:r>
              <a:rPr lang="pt-BR" i="1" dirty="0" smtClean="0"/>
              <a:t>o desenvolvimento </a:t>
            </a:r>
            <a:r>
              <a:rPr lang="pt-BR" i="1" dirty="0" smtClean="0"/>
              <a:t>futuro e que pode ser modificado apenas por meio </a:t>
            </a:r>
            <a:r>
              <a:rPr lang="pt-BR" i="1" dirty="0" smtClean="0"/>
              <a:t>de procedimentos </a:t>
            </a:r>
            <a:r>
              <a:rPr lang="pt-BR" i="1" dirty="0" smtClean="0"/>
              <a:t>formais de controle de modificação.“ (IEEE </a:t>
            </a:r>
            <a:r>
              <a:rPr lang="pt-BR" i="1" dirty="0" err="1" smtClean="0"/>
              <a:t>Std</a:t>
            </a:r>
            <a:r>
              <a:rPr lang="pt-BR" i="1" dirty="0" smtClean="0"/>
              <a:t> </a:t>
            </a:r>
            <a:r>
              <a:rPr lang="pt-BR" i="1" dirty="0" smtClean="0"/>
              <a:t>no. </a:t>
            </a:r>
            <a:r>
              <a:rPr lang="pt-BR" dirty="0" smtClean="0"/>
              <a:t>610.12-1990</a:t>
            </a: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um item de </a:t>
            </a:r>
            <a:r>
              <a:rPr lang="en-US" dirty="0" err="1" smtClean="0"/>
              <a:t>configuração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r>
              <a:rPr lang="pt-BR" dirty="0" smtClean="0"/>
              <a:t>“Os </a:t>
            </a:r>
            <a:r>
              <a:rPr lang="pt-BR" dirty="0" smtClean="0"/>
              <a:t>itens que compreendem toda a informação</a:t>
            </a:r>
          </a:p>
          <a:p>
            <a:pPr>
              <a:buNone/>
            </a:pPr>
            <a:r>
              <a:rPr lang="pt-BR" dirty="0" smtClean="0"/>
              <a:t>produzida como parte do processo de software</a:t>
            </a:r>
          </a:p>
          <a:p>
            <a:pPr>
              <a:buNone/>
            </a:pPr>
            <a:r>
              <a:rPr lang="pt-BR" dirty="0" smtClean="0"/>
              <a:t>são chamados coletivamente de </a:t>
            </a:r>
            <a:r>
              <a:rPr lang="pt-BR" i="1" dirty="0" smtClean="0"/>
              <a:t>configuração de</a:t>
            </a:r>
          </a:p>
          <a:p>
            <a:pPr>
              <a:buNone/>
            </a:pPr>
            <a:r>
              <a:rPr lang="pt-BR" i="1" dirty="0" smtClean="0"/>
              <a:t>software</a:t>
            </a:r>
            <a:r>
              <a:rPr lang="pt-BR" i="1" dirty="0" smtClean="0"/>
              <a:t>.”</a:t>
            </a:r>
            <a:endParaRPr lang="pt-B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852201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Subversion (SVN)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70912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The essential Subversion lifecycle</a:t>
            </a:r>
            <a:r>
              <a:rPr lang="en-US" dirty="0" smtClean="0"/>
              <a:t> is the following: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Check out</a:t>
            </a:r>
            <a:r>
              <a:rPr lang="en-US" dirty="0" smtClean="0"/>
              <a:t> a project (a directory path) from a </a:t>
            </a:r>
            <a:r>
              <a:rPr lang="en-US" dirty="0" err="1" smtClean="0"/>
              <a:t>repository.In</a:t>
            </a:r>
            <a:r>
              <a:rPr lang="en-US" dirty="0" smtClean="0"/>
              <a:t> </a:t>
            </a:r>
            <a:r>
              <a:rPr lang="en-US" dirty="0" smtClean="0"/>
              <a:t>that project directory, </a:t>
            </a:r>
            <a:r>
              <a:rPr lang="en-US" b="1" dirty="0" smtClean="0"/>
              <a:t>create or edit</a:t>
            </a:r>
            <a:r>
              <a:rPr lang="en-US" dirty="0" smtClean="0"/>
              <a:t> files and subdirectories.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Update</a:t>
            </a:r>
            <a:r>
              <a:rPr lang="en-US" dirty="0" smtClean="0"/>
              <a:t> your local copy from the repository, picking up changes your team members may have made since your last update.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/>
              <a:t>Go to step 2.</a:t>
            </a:r>
            <a:r>
              <a:rPr lang="en-US" dirty="0" smtClean="0"/>
              <a:t> If you're ready to commit your changes, </a:t>
            </a:r>
            <a:r>
              <a:rPr lang="en-US" i="1" dirty="0" smtClean="0"/>
              <a:t>go to step 5.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Commit</a:t>
            </a:r>
            <a:r>
              <a:rPr lang="en-US" dirty="0" smtClean="0"/>
              <a:t> your changes to the repository. </a:t>
            </a:r>
            <a:r>
              <a:rPr lang="en-US" i="1" dirty="0" smtClean="0"/>
              <a:t>Go to step 2.</a:t>
            </a:r>
            <a:endParaRPr lang="en-US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SVN – </a:t>
            </a:r>
            <a:r>
              <a:rPr lang="en-US" dirty="0" err="1" smtClean="0"/>
              <a:t>Alguns</a:t>
            </a:r>
            <a:r>
              <a:rPr lang="en-US" dirty="0" smtClean="0"/>
              <a:t> </a:t>
            </a:r>
            <a:r>
              <a:rPr lang="en-US" dirty="0" err="1" smtClean="0"/>
              <a:t>Conceitos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pt-BR" b="1" dirty="0" err="1" smtClean="0"/>
              <a:t>Trunk</a:t>
            </a:r>
            <a:r>
              <a:rPr lang="pt-BR" dirty="0" smtClean="0"/>
              <a:t>: É o repositório de trabalho dos desenvolvedores, nele fica armazenado a versão “suja” de desenvolvimento, onde a qualquer momento podem acontecer mudanças, caracteriza-se pela versão menos estável. Mas a partir do </a:t>
            </a:r>
            <a:r>
              <a:rPr lang="pt-BR" dirty="0" err="1" smtClean="0"/>
              <a:t>Trunk</a:t>
            </a:r>
            <a:r>
              <a:rPr lang="pt-BR" dirty="0" smtClean="0"/>
              <a:t> geramos </a:t>
            </a:r>
            <a:r>
              <a:rPr lang="pt-BR" dirty="0" err="1" smtClean="0"/>
              <a:t>Branches</a:t>
            </a:r>
            <a:r>
              <a:rPr lang="pt-BR" dirty="0" smtClean="0"/>
              <a:t> e também </a:t>
            </a:r>
            <a:r>
              <a:rPr lang="pt-BR" dirty="0" err="1" smtClean="0"/>
              <a:t>Tags</a:t>
            </a:r>
            <a:r>
              <a:rPr lang="pt-BR" dirty="0" smtClean="0"/>
              <a:t> detalhadas a seguir</a:t>
            </a:r>
            <a:r>
              <a:rPr lang="pt-BR" dirty="0" smtClean="0"/>
              <a:t>.</a:t>
            </a:r>
          </a:p>
          <a:p>
            <a:pPr fontAlgn="base"/>
            <a:endParaRPr lang="pt-BR" dirty="0" smtClean="0"/>
          </a:p>
          <a:p>
            <a:pPr fontAlgn="base"/>
            <a:r>
              <a:rPr lang="pt-BR" b="1" dirty="0" err="1" smtClean="0"/>
              <a:t>Branches</a:t>
            </a:r>
            <a:r>
              <a:rPr lang="pt-BR" dirty="0" smtClean="0"/>
              <a:t>: São ramificações do seu projeto, ou seja, antes de iniciar o desenvolvimento de um novo módulo, é recomendado que seja criado um </a:t>
            </a:r>
            <a:r>
              <a:rPr lang="pt-BR" dirty="0" err="1" smtClean="0"/>
              <a:t>Branche</a:t>
            </a:r>
            <a:r>
              <a:rPr lang="pt-BR" dirty="0" smtClean="0"/>
              <a:t>, para separar essas modificações até que elas estejam estáveis o suficiente para serem integradas ao </a:t>
            </a:r>
            <a:r>
              <a:rPr lang="pt-BR" dirty="0" err="1" smtClean="0"/>
              <a:t>Trunk</a:t>
            </a:r>
            <a:r>
              <a:rPr lang="pt-BR" dirty="0" smtClean="0"/>
              <a:t>, usando o recurso de Merge</a:t>
            </a:r>
            <a:r>
              <a:rPr lang="pt-BR" dirty="0" smtClean="0"/>
              <a:t>.</a:t>
            </a:r>
          </a:p>
          <a:p>
            <a:pPr fontAlgn="base"/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SVN – </a:t>
            </a:r>
            <a:r>
              <a:rPr lang="en-US" dirty="0" err="1" smtClean="0"/>
              <a:t>Alguns</a:t>
            </a:r>
            <a:r>
              <a:rPr lang="en-US" dirty="0" smtClean="0"/>
              <a:t> </a:t>
            </a:r>
            <a:r>
              <a:rPr lang="en-US" dirty="0" err="1" smtClean="0"/>
              <a:t>Conceitos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pt-BR" b="1" dirty="0" err="1" smtClean="0"/>
              <a:t>Tags</a:t>
            </a:r>
            <a:r>
              <a:rPr lang="pt-BR" dirty="0" smtClean="0"/>
              <a:t>: São na teoria versões estáveis do software, as </a:t>
            </a:r>
            <a:r>
              <a:rPr lang="pt-BR" dirty="0" err="1" smtClean="0"/>
              <a:t>tags</a:t>
            </a:r>
            <a:r>
              <a:rPr lang="pt-BR" dirty="0" smtClean="0"/>
              <a:t> podem ser originadas de um </a:t>
            </a:r>
            <a:r>
              <a:rPr lang="pt-BR" dirty="0" err="1" smtClean="0"/>
              <a:t>branche</a:t>
            </a:r>
            <a:r>
              <a:rPr lang="pt-BR" dirty="0" smtClean="0"/>
              <a:t> ou do </a:t>
            </a:r>
            <a:r>
              <a:rPr lang="pt-BR" dirty="0" err="1" smtClean="0"/>
              <a:t>trunk</a:t>
            </a:r>
            <a:r>
              <a:rPr lang="pt-BR" dirty="0" smtClean="0"/>
              <a:t>, a nomenclatura para as </a:t>
            </a:r>
            <a:r>
              <a:rPr lang="pt-BR" dirty="0" err="1" smtClean="0"/>
              <a:t>Tags</a:t>
            </a:r>
            <a:r>
              <a:rPr lang="pt-BR" dirty="0" smtClean="0"/>
              <a:t> seguem um padrão do tipo “1.2.3″, isso corresponde a:</a:t>
            </a:r>
            <a:br>
              <a:rPr lang="pt-BR" dirty="0" smtClean="0"/>
            </a:br>
            <a:r>
              <a:rPr lang="pt-BR" b="1" dirty="0" smtClean="0"/>
              <a:t>1</a:t>
            </a:r>
            <a:r>
              <a:rPr lang="pt-BR" dirty="0" smtClean="0"/>
              <a:t>.2.3: Versão reescrita na integra do projeto, entre uma versão 1.0 e 2.0 necessariamente deve ter sido reconstruído partes significativas do software.</a:t>
            </a:r>
            <a:br>
              <a:rPr lang="pt-BR" dirty="0" smtClean="0"/>
            </a:br>
            <a:r>
              <a:rPr lang="pt-BR" dirty="0" smtClean="0"/>
              <a:t>1.</a:t>
            </a:r>
            <a:r>
              <a:rPr lang="pt-BR" b="1" dirty="0" smtClean="0"/>
              <a:t>2</a:t>
            </a:r>
            <a:r>
              <a:rPr lang="pt-BR" dirty="0" smtClean="0"/>
              <a:t>.3: Corresponde a implementação de novos módulos.</a:t>
            </a:r>
            <a:br>
              <a:rPr lang="pt-BR" dirty="0" smtClean="0"/>
            </a:br>
            <a:r>
              <a:rPr lang="pt-BR" dirty="0" smtClean="0"/>
              <a:t>1.2.</a:t>
            </a:r>
            <a:r>
              <a:rPr lang="pt-BR" b="1" dirty="0" smtClean="0"/>
              <a:t>3</a:t>
            </a:r>
            <a:r>
              <a:rPr lang="pt-BR" dirty="0" smtClean="0"/>
              <a:t>: São versões de correção de </a:t>
            </a:r>
            <a:r>
              <a:rPr lang="pt-BR" dirty="0" err="1" smtClean="0"/>
              <a:t>bugs</a:t>
            </a:r>
            <a:r>
              <a:rPr lang="pt-BR" dirty="0" smtClean="0"/>
              <a:t> ou pequenos ajustes.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Configuração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Então</a:t>
            </a:r>
            <a:r>
              <a:rPr lang="en-US" dirty="0" smtClean="0"/>
              <a:t>, 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configuração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r>
              <a:rPr lang="pt-BR" dirty="0" smtClean="0"/>
              <a:t>“É </a:t>
            </a:r>
            <a:r>
              <a:rPr lang="pt-BR" dirty="0" smtClean="0"/>
              <a:t>a designação geral para o conjunto de </a:t>
            </a:r>
            <a:r>
              <a:rPr lang="pt-BR" i="1" dirty="0" smtClean="0"/>
              <a:t>itens de</a:t>
            </a:r>
          </a:p>
          <a:p>
            <a:pPr>
              <a:buNone/>
            </a:pPr>
            <a:r>
              <a:rPr lang="pt-BR" i="1" dirty="0" smtClean="0"/>
              <a:t>configuração </a:t>
            </a:r>
            <a:r>
              <a:rPr lang="pt-BR" i="1" dirty="0" smtClean="0"/>
              <a:t>de um projeto de software</a:t>
            </a:r>
            <a:r>
              <a:rPr lang="pt-BR" i="1" dirty="0" smtClean="0"/>
              <a:t>.”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de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i="1" dirty="0" smtClean="0"/>
              <a:t>É a informação criada como parte do processo de engenharia </a:t>
            </a:r>
            <a:r>
              <a:rPr lang="pt-BR" i="1" dirty="0" smtClean="0"/>
              <a:t>de software</a:t>
            </a:r>
            <a:r>
              <a:rPr lang="pt-BR" i="1" dirty="0" smtClean="0"/>
              <a:t>. </a:t>
            </a:r>
            <a:r>
              <a:rPr lang="pt-BR" i="1" dirty="0" smtClean="0"/>
              <a:t>(</a:t>
            </a:r>
            <a:r>
              <a:rPr lang="pt-BR" b="1" i="1" dirty="0" smtClean="0"/>
              <a:t>Pressman</a:t>
            </a:r>
            <a:r>
              <a:rPr lang="pt-BR" b="1" i="1" dirty="0" smtClean="0"/>
              <a:t>, 2006</a:t>
            </a:r>
            <a:r>
              <a:rPr lang="pt-BR" b="1" i="1" dirty="0" smtClean="0"/>
              <a:t>)</a:t>
            </a:r>
          </a:p>
          <a:p>
            <a:endParaRPr lang="en-US" b="1" i="1" dirty="0" smtClean="0"/>
          </a:p>
          <a:p>
            <a:endParaRPr lang="pt-BR" b="1" i="1" dirty="0" smtClean="0"/>
          </a:p>
          <a:p>
            <a:r>
              <a:rPr lang="pt-BR" dirty="0" smtClean="0"/>
              <a:t> É a designação geral de qualquer </a:t>
            </a:r>
            <a:r>
              <a:rPr lang="pt-BR" i="1" dirty="0" smtClean="0"/>
              <a:t>artefato ou produto </a:t>
            </a:r>
            <a:r>
              <a:rPr lang="pt-BR" i="1" dirty="0" smtClean="0"/>
              <a:t>de software </a:t>
            </a:r>
            <a:r>
              <a:rPr lang="pt-BR" i="1" dirty="0" smtClean="0"/>
              <a:t>mantido sob gestão de configuração/mudança.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de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Em geral é:</a:t>
            </a:r>
          </a:p>
          <a:p>
            <a:pPr lvl="1"/>
            <a:r>
              <a:rPr lang="pt-BR" sz="2800" dirty="0" smtClean="0"/>
              <a:t> </a:t>
            </a:r>
            <a:r>
              <a:rPr lang="pt-BR" sz="2800" dirty="0" smtClean="0"/>
              <a:t>Um </a:t>
            </a:r>
            <a:r>
              <a:rPr lang="pt-BR" sz="2800" dirty="0" smtClean="0"/>
              <a:t>produto de software ou</a:t>
            </a:r>
          </a:p>
          <a:p>
            <a:pPr lvl="1"/>
            <a:r>
              <a:rPr lang="pt-BR" sz="2800" dirty="0" smtClean="0"/>
              <a:t> </a:t>
            </a:r>
            <a:r>
              <a:rPr lang="pt-BR" sz="2800" dirty="0" smtClean="0"/>
              <a:t>Um </a:t>
            </a:r>
            <a:r>
              <a:rPr lang="pt-BR" sz="2800" dirty="0" smtClean="0"/>
              <a:t>produto de desenvolvimento de software</a:t>
            </a:r>
          </a:p>
          <a:p>
            <a:r>
              <a:rPr lang="pt-BR" sz="3200" dirty="0" smtClean="0"/>
              <a:t> Deve possuir uma identificação única</a:t>
            </a:r>
          </a:p>
          <a:p>
            <a:pPr lvl="1"/>
            <a:r>
              <a:rPr lang="pt-BR" sz="2800" dirty="0" smtClean="0"/>
              <a:t> Regras de Nomenclatura devem ser utilizadas</a:t>
            </a:r>
            <a:endParaRPr lang="pt-BR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de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 Exemplos:</a:t>
            </a:r>
          </a:p>
          <a:p>
            <a:pPr lvl="1"/>
            <a:r>
              <a:rPr lang="pt-BR" dirty="0" smtClean="0"/>
              <a:t> um plano de projeto</a:t>
            </a:r>
          </a:p>
          <a:p>
            <a:pPr lvl="1"/>
            <a:r>
              <a:rPr lang="pt-BR" dirty="0" smtClean="0"/>
              <a:t> um cronograma</a:t>
            </a:r>
          </a:p>
          <a:p>
            <a:pPr lvl="1"/>
            <a:r>
              <a:rPr lang="pt-BR" dirty="0" smtClean="0"/>
              <a:t> uma especificação de caso de uso</a:t>
            </a:r>
          </a:p>
          <a:p>
            <a:pPr lvl="1"/>
            <a:r>
              <a:rPr lang="pt-BR" dirty="0" smtClean="0"/>
              <a:t> um modelo ou parte de um modelo</a:t>
            </a:r>
          </a:p>
          <a:p>
            <a:pPr lvl="1"/>
            <a:r>
              <a:rPr lang="pt-BR" dirty="0" smtClean="0"/>
              <a:t> </a:t>
            </a:r>
            <a:r>
              <a:rPr lang="pt-BR" b="1" dirty="0" smtClean="0"/>
              <a:t>código-fonte</a:t>
            </a:r>
            <a:endParaRPr lang="pt-BR" b="1" dirty="0" smtClean="0"/>
          </a:p>
          <a:p>
            <a:pPr lvl="1"/>
            <a:r>
              <a:rPr lang="pt-BR" dirty="0" smtClean="0"/>
              <a:t> um módulo executável ou componente,</a:t>
            </a:r>
          </a:p>
          <a:p>
            <a:pPr lvl="1"/>
            <a:r>
              <a:rPr lang="pt-BR" dirty="0" smtClean="0"/>
              <a:t> um arquivo de help</a:t>
            </a:r>
          </a:p>
          <a:p>
            <a:pPr lvl="1"/>
            <a:r>
              <a:rPr lang="pt-BR" dirty="0" smtClean="0"/>
              <a:t> um script de teste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Muitas organizações colocam também ferramentas </a:t>
            </a:r>
            <a:r>
              <a:rPr lang="pt-BR" dirty="0" smtClean="0"/>
              <a:t>de software </a:t>
            </a:r>
            <a:r>
              <a:rPr lang="pt-BR" dirty="0" smtClean="0"/>
              <a:t>sob controle de configuração. Ex:</a:t>
            </a:r>
          </a:p>
          <a:p>
            <a:pPr lvl="1"/>
            <a:r>
              <a:rPr lang="pt-BR" dirty="0" smtClean="0"/>
              <a:t> Versões específicas de editores</a:t>
            </a:r>
          </a:p>
          <a:p>
            <a:pPr lvl="1"/>
            <a:r>
              <a:rPr lang="pt-BR" dirty="0" smtClean="0"/>
              <a:t> Compiladores</a:t>
            </a:r>
          </a:p>
          <a:p>
            <a:pPr lvl="1"/>
            <a:r>
              <a:rPr lang="pt-BR" dirty="0" smtClean="0"/>
              <a:t> Navegadores</a:t>
            </a:r>
          </a:p>
          <a:p>
            <a:pPr lvl="1"/>
            <a:r>
              <a:rPr lang="pt-BR" dirty="0" smtClean="0"/>
              <a:t> Outras ferramentas...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r>
              <a:rPr lang="en-US" dirty="0" smtClean="0"/>
              <a:t> de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Controla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itens</a:t>
            </a:r>
            <a:r>
              <a:rPr lang="en-US" dirty="0" smtClean="0"/>
              <a:t> de </a:t>
            </a:r>
            <a:r>
              <a:rPr lang="en-US" dirty="0" err="1" smtClean="0"/>
              <a:t>configuração</a:t>
            </a:r>
            <a:endParaRPr lang="pt-BR" dirty="0"/>
          </a:p>
        </p:txBody>
      </p:sp>
      <p:pic>
        <p:nvPicPr>
          <p:cNvPr id="5122" name="Picture 2" descr="http://www.upredsun.com/vcpro/image/pd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60473"/>
            <a:ext cx="5328592" cy="4497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</TotalTime>
  <Words>922</Words>
  <Application>Microsoft Office PowerPoint</Application>
  <PresentationFormat>Apresentação na tela (4:3)</PresentationFormat>
  <Paragraphs>126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Mediano</vt:lpstr>
      <vt:lpstr>Gerência de Configuração</vt:lpstr>
      <vt:lpstr>Slide 2</vt:lpstr>
      <vt:lpstr>Itens de configuração</vt:lpstr>
      <vt:lpstr>Configuração</vt:lpstr>
      <vt:lpstr>Itens de Configuração de Software</vt:lpstr>
      <vt:lpstr>Itens de Configuração de Software</vt:lpstr>
      <vt:lpstr>Itens de Configuração de Software</vt:lpstr>
      <vt:lpstr>Itens de Configuração</vt:lpstr>
      <vt:lpstr>Gestão de Configuração de Software</vt:lpstr>
      <vt:lpstr>Versionamento</vt:lpstr>
      <vt:lpstr>Versionamento</vt:lpstr>
      <vt:lpstr>Versionamento</vt:lpstr>
      <vt:lpstr>Árvore de Versionamento</vt:lpstr>
      <vt:lpstr>Versionamento</vt:lpstr>
      <vt:lpstr>Repositório</vt:lpstr>
      <vt:lpstr>Repositório</vt:lpstr>
      <vt:lpstr>Repositório</vt:lpstr>
      <vt:lpstr>Repositório</vt:lpstr>
      <vt:lpstr>Ferramentas de Controle de Versão</vt:lpstr>
      <vt:lpstr>Espaço de Trabalho (workspace)</vt:lpstr>
      <vt:lpstr>Workspace</vt:lpstr>
      <vt:lpstr>Workspace</vt:lpstr>
      <vt:lpstr>Funções:</vt:lpstr>
      <vt:lpstr>Slide 24</vt:lpstr>
      <vt:lpstr>Slide 25</vt:lpstr>
      <vt:lpstr>Slide 26</vt:lpstr>
      <vt:lpstr>Slide 27</vt:lpstr>
      <vt:lpstr>Slide 28</vt:lpstr>
      <vt:lpstr>Baseline</vt:lpstr>
      <vt:lpstr>Baseline</vt:lpstr>
      <vt:lpstr>Subversion (SVN)</vt:lpstr>
      <vt:lpstr>SVN – Alguns Conceitos</vt:lpstr>
      <vt:lpstr>SVN – Alguns Conceitos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Gerência de Configuração</dc:title>
  <dc:creator>lilian</dc:creator>
  <cp:lastModifiedBy>lilian</cp:lastModifiedBy>
  <cp:revision>14</cp:revision>
  <dcterms:created xsi:type="dcterms:W3CDTF">2013-08-06T14:07:22Z</dcterms:created>
  <dcterms:modified xsi:type="dcterms:W3CDTF">2013-08-06T15:06:13Z</dcterms:modified>
</cp:coreProperties>
</file>